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DFAC72-CE67-4F05-8F72-115243F39061}">
  <a:tblStyle styleId="{3DDFAC72-CE67-4F05-8F72-115243F390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e2302eb2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e2302eb2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explain how to separate components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e1c805f1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e1c805f1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e1c805f1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e1c805f1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dc5d1ab0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0dc5d1ab0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e1c805f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e1c805f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e1c805f1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0e1c805f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e1c805f1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e1c805f1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e1c7b73e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e1c7b73e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Open Sans Medium"/>
                <a:ea typeface="Open Sans Medium"/>
                <a:cs typeface="Open Sans Medium"/>
                <a:sym typeface="Open Sans Medium"/>
              </a:rPr>
              <a:t>From now on, I will explain the backend part. I'm Ji-Su Kim / in charge of backend development.</a:t>
            </a:r>
            <a:endParaRPr sz="1500">
              <a:solidFill>
                <a:schemeClr val="dk1"/>
              </a:solidFill>
              <a:highlight>
                <a:srgbClr val="FDFDFD"/>
              </a:highlight>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Open Sans Medium"/>
                <a:ea typeface="Open Sans Medium"/>
                <a:cs typeface="Open Sans Medium"/>
                <a:sym typeface="Open Sans Medium"/>
              </a:rPr>
              <a:t>First, we documented API to request and response. And we started implementing API</a:t>
            </a:r>
            <a:endParaRPr sz="1500">
              <a:solidFill>
                <a:schemeClr val="dk1"/>
              </a:solidFill>
              <a:highlight>
                <a:srgbClr val="FDFDFD"/>
              </a:highlight>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Open Sans Medium"/>
              <a:ea typeface="Open Sans Medium"/>
              <a:cs typeface="Open Sans Medium"/>
              <a:sym typeface="Open Sans Medium"/>
            </a:endParaRPr>
          </a:p>
          <a:p>
            <a:pPr indent="0" lvl="0" marL="0" rtl="0" algn="l">
              <a:spcBef>
                <a:spcPts val="0"/>
              </a:spcBef>
              <a:spcAft>
                <a:spcPts val="0"/>
              </a:spcAft>
              <a:buNone/>
            </a:pPr>
            <a:r>
              <a:rPr lang="ko" sz="1500">
                <a:solidFill>
                  <a:schemeClr val="dk1"/>
                </a:solidFill>
                <a:highlight>
                  <a:srgbClr val="FDFDFD"/>
                </a:highlight>
                <a:latin typeface="Open Sans Medium"/>
                <a:ea typeface="Open Sans Medium"/>
                <a:cs typeface="Open Sans Medium"/>
                <a:sym typeface="Open Sans Medium"/>
              </a:rPr>
              <a:t>For example, this is a part of authentication API documentation.</a:t>
            </a:r>
            <a:endParaRPr sz="1500">
              <a:solidFill>
                <a:schemeClr val="dk1"/>
              </a:solidFill>
              <a:highlight>
                <a:srgbClr val="FDFDFD"/>
              </a:highlight>
              <a:latin typeface="Open Sans Medium"/>
              <a:ea typeface="Open Sans Medium"/>
              <a:cs typeface="Open Sans Medium"/>
              <a:sym typeface="Open Sans Medium"/>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0dc5d1ab0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0dc5d1ab0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Next, we defined database table as entity, and implemented repository.</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The figure on the left shows location table, image table and their relationship. One location can have many images, so we can say it "one to many", relationship.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Using jpa(java persistence API), we can make each table an entity and define their columns in the field. And, In Image entity on the right side, you can see “many to one” relationship in the square.</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p>
          <a:p>
            <a:pPr indent="0" lvl="0" marL="0" rtl="0" algn="l">
              <a:spcBef>
                <a:spcPts val="0"/>
              </a:spcBef>
              <a:spcAft>
                <a:spcPts val="0"/>
              </a:spcAft>
              <a:buNone/>
            </a:pPr>
            <a:r>
              <a:rPr lang="ko"/>
              <a:t>—---</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Entity: set of data</a:t>
            </a:r>
            <a:endParaRPr/>
          </a:p>
          <a:p>
            <a:pPr indent="0" lvl="0" marL="0" rtl="0" algn="l">
              <a:spcBef>
                <a:spcPts val="0"/>
              </a:spcBef>
              <a:spcAft>
                <a:spcPts val="0"/>
              </a:spcAft>
              <a:buNone/>
            </a:pPr>
            <a:r>
              <a:rPr lang="ko"/>
              <a:t>Repository: interface for using methods to access database tables generated by entities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ko" sz="1350">
                <a:solidFill>
                  <a:schemeClr val="dk1"/>
                </a:solidFill>
                <a:highlight>
                  <a:srgbClr val="FDFDFD"/>
                </a:highlight>
                <a:latin typeface="Microsoft Yahei"/>
                <a:ea typeface="Microsoft Yahei"/>
                <a:cs typeface="Microsoft Yahei"/>
                <a:sym typeface="Microsoft Yahei"/>
              </a:rPr>
              <a:t>JPA is an API for managing mapping between objects and relational databases in Java. JPA allows developers to reduce the creation of complex sql queries.</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ko" sz="1350">
                <a:solidFill>
                  <a:schemeClr val="dk1"/>
                </a:solidFill>
                <a:highlight>
                  <a:srgbClr val="FDFDFD"/>
                </a:highlight>
                <a:latin typeface="Microsoft Yahei"/>
                <a:ea typeface="Microsoft Yahei"/>
                <a:cs typeface="Microsoft Yahei"/>
                <a:sym typeface="Microsoft Yahei"/>
              </a:rPr>
              <a:t>persistence == </a:t>
            </a:r>
            <a:r>
              <a:rPr lang="ko" sz="2250">
                <a:solidFill>
                  <a:schemeClr val="dk1"/>
                </a:solidFill>
                <a:highlight>
                  <a:srgbClr val="FDFDFD"/>
                </a:highlight>
                <a:latin typeface="Microsoft Yahei"/>
                <a:ea typeface="Microsoft Yahei"/>
                <a:cs typeface="Microsoft Yahei"/>
                <a:sym typeface="Microsoft Yahei"/>
              </a:rPr>
              <a:t>Objects permanently stored in the database</a:t>
            </a:r>
            <a:endParaRPr sz="1350">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0e1c7b73e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0e1c7b73e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Next, we implemented the authentication feature/ using JWT(Json web token).</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JWT consists of header, payload, and signature.</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Header has information about encryption algo./ and type of token.</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Payload has some data called claim/ that we really want to provide, like user id</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Finally, Signature has the result of encrypting the header and payload/ using the secret key.</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None/>
            </a:pPr>
            <a:r>
              <a:rPr lang="ko" sz="1500">
                <a:solidFill>
                  <a:schemeClr val="dk1"/>
                </a:solidFill>
                <a:highlight>
                  <a:srgbClr val="FDFDFD"/>
                </a:highlight>
                <a:latin typeface="Microsoft Yahei"/>
                <a:ea typeface="Microsoft Yahei"/>
                <a:cs typeface="Microsoft Yahei"/>
                <a:sym typeface="Microsoft Yahei"/>
              </a:rPr>
              <a:t>so, signature is used to verify/ that the token is modified, in the middle.</a:t>
            </a:r>
            <a:br>
              <a:rPr lang="ko" sz="1800">
                <a:solidFill>
                  <a:schemeClr val="dk1"/>
                </a:solidFill>
                <a:highlight>
                  <a:srgbClr val="FDFDFD"/>
                </a:highlight>
                <a:latin typeface="Microsoft Yahei"/>
                <a:ea typeface="Microsoft Yahei"/>
                <a:cs typeface="Microsoft Yahei"/>
                <a:sym typeface="Microsoft Yahei"/>
              </a:rPr>
            </a:br>
            <a:r>
              <a:rPr lang="ko" sz="1800">
                <a:solidFill>
                  <a:schemeClr val="dk1"/>
                </a:solidFill>
                <a:highlight>
                  <a:srgbClr val="FDFDFD"/>
                </a:highlight>
                <a:latin typeface="Microsoft Yahei"/>
                <a:ea typeface="Microsoft Yahei"/>
                <a:cs typeface="Microsoft Yahei"/>
                <a:sym typeface="Microsoft Yahei"/>
              </a:rPr>
              <a:t>—---------------------------</a:t>
            </a:r>
            <a:endParaRPr sz="18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None/>
            </a:pPr>
            <a:r>
              <a:rPr b="1" lang="ko" sz="1350">
                <a:solidFill>
                  <a:srgbClr val="212529"/>
                </a:solidFill>
                <a:highlight>
                  <a:srgbClr val="FFFFFF"/>
                </a:highlight>
                <a:latin typeface="Malgun Gothic"/>
                <a:ea typeface="Malgun Gothic"/>
                <a:cs typeface="Malgun Gothic"/>
                <a:sym typeface="Malgun Gothic"/>
              </a:rPr>
              <a:t>헤더 (Header)</a:t>
            </a:r>
            <a:br>
              <a:rPr b="1"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어떠한 알고리즘으로 암호화 할 것인지, 어떠한 토큰을 사용할 것 인지에 대한 정보가 들어있다.</a:t>
            </a:r>
            <a:endParaRPr sz="1350">
              <a:solidFill>
                <a:srgbClr val="212529"/>
              </a:solidFill>
              <a:highlight>
                <a:srgbClr val="FFFFFF"/>
              </a:highlight>
              <a:latin typeface="Malgun Gothic"/>
              <a:ea typeface="Malgun Gothic"/>
              <a:cs typeface="Malgun Gothic"/>
              <a:sym typeface="Malgun Gothic"/>
            </a:endParaRPr>
          </a:p>
          <a:p>
            <a:pPr indent="-314325" lvl="0" marL="457200" rtl="0" algn="l">
              <a:lnSpc>
                <a:spcPct val="115000"/>
              </a:lnSpc>
              <a:spcBef>
                <a:spcPts val="1400"/>
              </a:spcBef>
              <a:spcAft>
                <a:spcPts val="0"/>
              </a:spcAft>
              <a:buClr>
                <a:srgbClr val="212529"/>
              </a:buClr>
              <a:buSzPts val="1350"/>
              <a:buFont typeface="Malgun Gothic"/>
              <a:buChar char="●"/>
            </a:pPr>
            <a:r>
              <a:rPr b="1" lang="ko" sz="1350">
                <a:solidFill>
                  <a:srgbClr val="212529"/>
                </a:solidFill>
                <a:highlight>
                  <a:srgbClr val="FFFFFF"/>
                </a:highlight>
                <a:latin typeface="Malgun Gothic"/>
                <a:ea typeface="Malgun Gothic"/>
                <a:cs typeface="Malgun Gothic"/>
                <a:sym typeface="Malgun Gothic"/>
              </a:rPr>
              <a:t>정보 (Payload) </a:t>
            </a:r>
            <a:br>
              <a:rPr b="1"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전달하려는 정보(사용자 id나 다른 데이터들, 이것들을 클레임이라고 부른다)가 들어있다.</a:t>
            </a:r>
            <a:br>
              <a:rPr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payload에 있는 내용은 수정이 가능하여 더 많은 정보를 추가할 수 있다. 그러나 노출과 수정이 가능한 지점이기 때문에 인증이 필요한 최소한의 정보(아이디, 비밀번호 등 개인정보가 아닌 이 토큰을 가졌을 때 권한의 범위나 토큰의 발급일과 만료일자 등)만을 담아야한다.</a:t>
            </a:r>
            <a:endParaRPr sz="1350">
              <a:solidFill>
                <a:srgbClr val="212529"/>
              </a:solidFill>
              <a:highlight>
                <a:srgbClr val="FFFFFF"/>
              </a:highlight>
              <a:latin typeface="Malgun Gothic"/>
              <a:ea typeface="Malgun Gothic"/>
              <a:cs typeface="Malgun Gothic"/>
              <a:sym typeface="Malgun Gothic"/>
            </a:endParaRPr>
          </a:p>
          <a:p>
            <a:pPr indent="0" lvl="0" marL="457200" rtl="0" algn="l">
              <a:lnSpc>
                <a:spcPct val="115000"/>
              </a:lnSpc>
              <a:spcBef>
                <a:spcPts val="1400"/>
              </a:spcBef>
              <a:spcAft>
                <a:spcPts val="0"/>
              </a:spcAft>
              <a:buNone/>
            </a:pPr>
            <a:r>
              <a:t/>
            </a:r>
            <a:endParaRPr sz="1350">
              <a:solidFill>
                <a:srgbClr val="212529"/>
              </a:solidFill>
              <a:highlight>
                <a:srgbClr val="FFFFFF"/>
              </a:highlight>
              <a:latin typeface="Malgun Gothic"/>
              <a:ea typeface="Malgun Gothic"/>
              <a:cs typeface="Malgun Gothic"/>
              <a:sym typeface="Malgun Gothic"/>
            </a:endParaRPr>
          </a:p>
          <a:p>
            <a:pPr indent="-314325" lvl="0" marL="457200" rtl="0" algn="l">
              <a:lnSpc>
                <a:spcPct val="115000"/>
              </a:lnSpc>
              <a:spcBef>
                <a:spcPts val="1400"/>
              </a:spcBef>
              <a:spcAft>
                <a:spcPts val="0"/>
              </a:spcAft>
              <a:buClr>
                <a:srgbClr val="212529"/>
              </a:buClr>
              <a:buSzPts val="1350"/>
              <a:buFont typeface="Malgun Gothic"/>
              <a:buChar char="●"/>
            </a:pPr>
            <a:r>
              <a:rPr b="1" lang="ko" sz="1350">
                <a:solidFill>
                  <a:srgbClr val="212529"/>
                </a:solidFill>
                <a:highlight>
                  <a:srgbClr val="FFFFFF"/>
                </a:highlight>
                <a:latin typeface="Malgun Gothic"/>
                <a:ea typeface="Malgun Gothic"/>
                <a:cs typeface="Malgun Gothic"/>
                <a:sym typeface="Malgun Gothic"/>
              </a:rPr>
              <a:t>서명 (Signature)</a:t>
            </a:r>
            <a:br>
              <a:rPr b="1"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가장 중요한 부분으로 헤더와 정보를 합친 후 발급해준 서버가 지정한 secret key로 암호화 시켜 토큰을 변조하기 어렵게 만들어준다.</a:t>
            </a:r>
            <a:br>
              <a:rPr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한가지 예를 들어보자면 토큰이 발급된 후 누군가가 Payload의 정보를 수정하면 Payload에는 다른 누군가가 조작된 정보가 들어가 있지만 Signatute에는 수정되기 전의 Payload 내용을 기반으로 이미 암호화 되어있는 결과가 저장되어 있기 때문에 조작되어있는 Payload와는 다른 결과값이 나오게 된다.</a:t>
            </a:r>
            <a:br>
              <a:rPr lang="ko" sz="1350">
                <a:solidFill>
                  <a:srgbClr val="212529"/>
                </a:solidFill>
                <a:highlight>
                  <a:srgbClr val="FFFFFF"/>
                </a:highlight>
                <a:latin typeface="Malgun Gothic"/>
                <a:ea typeface="Malgun Gothic"/>
                <a:cs typeface="Malgun Gothic"/>
                <a:sym typeface="Malgun Gothic"/>
              </a:rPr>
            </a:br>
            <a:r>
              <a:rPr lang="ko" sz="1350">
                <a:solidFill>
                  <a:srgbClr val="212529"/>
                </a:solidFill>
                <a:highlight>
                  <a:srgbClr val="FFFFFF"/>
                </a:highlight>
                <a:latin typeface="Malgun Gothic"/>
                <a:ea typeface="Malgun Gothic"/>
                <a:cs typeface="Malgun Gothic"/>
                <a:sym typeface="Malgun Gothic"/>
              </a:rPr>
              <a:t>이러한 방식으로 비교하면 서버는 토큰이 조작되었는지 아닌지를 쉽게 알 수 있고, 다른 누군가는 조작된 토큰을 악용하기가 어려워진다</a:t>
            </a:r>
            <a:endParaRPr sz="1350">
              <a:solidFill>
                <a:srgbClr val="212529"/>
              </a:solidFill>
              <a:highlight>
                <a:srgbClr val="FFFFFF"/>
              </a:highlight>
              <a:latin typeface="Malgun Gothic"/>
              <a:ea typeface="Malgun Gothic"/>
              <a:cs typeface="Malgun Gothic"/>
              <a:sym typeface="Malgun Gothic"/>
            </a:endParaRPr>
          </a:p>
          <a:p>
            <a:pPr indent="0" lvl="0" marL="0" rtl="0" algn="l">
              <a:spcBef>
                <a:spcPts val="14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0dc5d1ab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0dc5d1ab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0e1c7b73e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0e1c7b73e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There are many advan-tage to jwt.</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First, because it is Json-based, it is easy to understand</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Second, it includes all necessary informations within token itself, so addi-tional database queries are not required.</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finally, no session management. Tokens are stored on the client side, but sessions are stored on the server side. So using jwt instead of session, the server can be stateless. This means that server does not need to remember the client's status.</a:t>
            </a:r>
            <a:endParaRPr sz="150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2250">
                <a:solidFill>
                  <a:schemeClr val="dk1"/>
                </a:solidFill>
                <a:highlight>
                  <a:srgbClr val="FDFDFD"/>
                </a:highlight>
                <a:latin typeface="Microsoft Yahei"/>
                <a:ea typeface="Microsoft Yahei"/>
                <a:cs typeface="Microsoft Yahei"/>
                <a:sym typeface="Microsoft Yahei"/>
              </a:rPr>
              <a:t>—------</a:t>
            </a:r>
            <a:endParaRPr sz="22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b="1" lang="ko" sz="1300">
                <a:solidFill>
                  <a:schemeClr val="dk1"/>
                </a:solidFill>
              </a:rPr>
              <a:t>JSON-Based</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
                <a:solidFill>
                  <a:schemeClr val="dk1"/>
                </a:solidFill>
              </a:rPr>
              <a:t>Easy to Understand</a:t>
            </a:r>
            <a:r>
              <a:rPr lang="ko">
                <a:solidFill>
                  <a:schemeClr val="dk1"/>
                </a:solidFill>
              </a:rPr>
              <a:t>: The JWT format is human-readable, making it easier to debug and troubleshoot issues.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 sz="1300">
                <a:solidFill>
                  <a:schemeClr val="dk1"/>
                </a:solidFill>
              </a:rPr>
              <a:t>Self-Contained</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
                <a:solidFill>
                  <a:schemeClr val="dk1"/>
                </a:solidFill>
              </a:rPr>
              <a:t>Using Claims</a:t>
            </a:r>
            <a:r>
              <a:rPr lang="ko">
                <a:solidFill>
                  <a:schemeClr val="dk1"/>
                </a:solidFill>
              </a:rPr>
              <a:t>: JWT includes all the necessary information within the token itself, such as user identity and authorization details, eliminating the need for additional database queries during authentication.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 sz="1300">
                <a:solidFill>
                  <a:schemeClr val="dk1"/>
                </a:solidFill>
              </a:rPr>
              <a:t>No Session Management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chemeClr val="dk1"/>
                </a:solidFill>
              </a:rPr>
              <a:t>JWT allows the server to be stateless, as it does not require maintaining user session data on the server side, simplifying scalability and reducing server memory usage.</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ko">
                <a:solidFill>
                  <a:schemeClr val="dk1"/>
                </a:solidFill>
              </a:rPr>
              <a:t>세션과 토큰은 어떻게 다른가?</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세션은 데이터베이스 서버에 저장되고(</a:t>
            </a:r>
            <a:r>
              <a:rPr lang="ko" sz="1350">
                <a:solidFill>
                  <a:srgbClr val="ECECEC"/>
                </a:solidFill>
                <a:highlight>
                  <a:srgbClr val="121212"/>
                </a:highlight>
                <a:latin typeface="Malgun Gothic"/>
                <a:ea typeface="Malgun Gothic"/>
                <a:cs typeface="Malgun Gothic"/>
                <a:sym typeface="Malgun Gothic"/>
              </a:rPr>
              <a:t>세션 저장소라는 곳에서 클라이언트의 상태를 저장</a:t>
            </a:r>
            <a:r>
              <a:rPr lang="ko">
                <a:solidFill>
                  <a:schemeClr val="dk1"/>
                </a:solidFill>
              </a:rPr>
              <a:t>), 토큰은 클라이언트 측에 저장된다.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세션은 사용자가 인증에 성공한 상태를 말하고, 토큰은 권한이나 자격(</a:t>
            </a:r>
            <a:r>
              <a:rPr lang="ko" sz="2250">
                <a:solidFill>
                  <a:schemeClr val="dk1"/>
                </a:solidFill>
                <a:highlight>
                  <a:srgbClr val="FDFDFD"/>
                </a:highlight>
                <a:latin typeface="Microsoft Yahei"/>
                <a:ea typeface="Microsoft Yahei"/>
                <a:cs typeface="Microsoft Yahei"/>
                <a:sym typeface="Microsoft Yahei"/>
              </a:rPr>
              <a:t>Qualifications</a:t>
            </a:r>
            <a:r>
              <a:rPr lang="ko">
                <a:solidFill>
                  <a:schemeClr val="dk1"/>
                </a:solidFill>
              </a:rPr>
              <a:t>)을 나타내는 징표</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ko">
                <a:solidFill>
                  <a:schemeClr val="dk1"/>
                </a:solidFill>
              </a:rPr>
              <a:t>그리고 웹 표준이라서 대부분의 언어가 jwt를 지원함.</a:t>
            </a:r>
            <a:r>
              <a:rPr lang="ko" sz="1800">
                <a:solidFill>
                  <a:schemeClr val="dk1"/>
                </a:solidFill>
                <a:highlight>
                  <a:srgbClr val="FDFDFD"/>
                </a:highlight>
                <a:latin typeface="Microsoft Yahei"/>
                <a:ea typeface="Microsoft Yahei"/>
                <a:cs typeface="Microsoft Yahei"/>
                <a:sym typeface="Microsoft Yahei"/>
              </a:rPr>
              <a:t>And since jwt follows web standards, most languages support jwt.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0e1c7b73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0e1c7b73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But there's a big problem with jwt. Of course we can get convenience by using it, But this means that if someone steals my token, that person can pretend to be me.</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Short expiration can be a solution, but then user has to log in frequently. This is so inconvenient.</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sz="1500">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0138d3ccd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0138d3ccd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To solve this problem, access token with short expiration and refresh token with long expiration are both u-sed.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ko" sz="1500">
                <a:solidFill>
                  <a:schemeClr val="dk1"/>
                </a:solidFill>
                <a:highlight>
                  <a:srgbClr val="FDFDFD"/>
                </a:highlight>
                <a:latin typeface="Microsoft Yahei"/>
                <a:ea typeface="Microsoft Yahei"/>
                <a:cs typeface="Microsoft Yahei"/>
                <a:sym typeface="Microsoft Yahei"/>
              </a:rPr>
              <a:t>By using Refresh token, we can issue new access token. Therefore, we need to save refresh token for security.</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sz="1500">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0138d3ccd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0138d3ccd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e1c7b73e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0e1c7b73e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 sz="1350">
                <a:solidFill>
                  <a:schemeClr val="dk1"/>
                </a:solidFill>
                <a:highlight>
                  <a:srgbClr val="FDFDFD"/>
                </a:highlight>
                <a:latin typeface="Microsoft Yahei"/>
                <a:ea typeface="Microsoft Yahei"/>
                <a:cs typeface="Microsoft Yahei"/>
                <a:sym typeface="Microsoft Yahei"/>
              </a:rPr>
              <a:t>Here, we faced a challenge. We had to decide/ how to handle the refresh token.</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350">
                <a:solidFill>
                  <a:schemeClr val="dk1"/>
                </a:solidFill>
                <a:highlight>
                  <a:srgbClr val="FDFDFD"/>
                </a:highlight>
                <a:latin typeface="Microsoft Yahei"/>
                <a:ea typeface="Microsoft Yahei"/>
                <a:cs typeface="Microsoft Yahei"/>
                <a:sym typeface="Microsoft Yahei"/>
              </a:rPr>
              <a:t>Like other data, we can store it in mysql db. However, there are the following disadvantages.</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rPr lang="ko" sz="1350">
                <a:solidFill>
                  <a:schemeClr val="dk1"/>
                </a:solidFill>
                <a:highlight>
                  <a:srgbClr val="FDFDFD"/>
                </a:highlight>
                <a:latin typeface="Microsoft Yahei"/>
                <a:ea typeface="Microsoft Yahei"/>
                <a:cs typeface="Microsoft Yahei"/>
                <a:sym typeface="Microsoft Yahei"/>
              </a:rPr>
              <a:t>first, storing and retrieving the tokens from database are slow. This can lead to significant performance degradation, especially when there are many clients.</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Clr>
                <a:schemeClr val="dk1"/>
              </a:buClr>
              <a:buSzPts val="1100"/>
              <a:buFont typeface="Arial"/>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None/>
            </a:pPr>
            <a:r>
              <a:rPr lang="ko" sz="1350">
                <a:solidFill>
                  <a:schemeClr val="dk1"/>
                </a:solidFill>
                <a:highlight>
                  <a:srgbClr val="FDFDFD"/>
                </a:highlight>
                <a:latin typeface="Microsoft Yahei"/>
                <a:ea typeface="Microsoft Yahei"/>
                <a:cs typeface="Microsoft Yahei"/>
                <a:sym typeface="Microsoft Yahei"/>
              </a:rPr>
              <a:t>second, management complexity. To manage and handle the expiration of token, we need additional logic, code, and process.</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None/>
            </a:pPr>
            <a:r>
              <a:rPr lang="ko" sz="1350">
                <a:solidFill>
                  <a:schemeClr val="dk1"/>
                </a:solidFill>
                <a:highlight>
                  <a:srgbClr val="FDFDFD"/>
                </a:highlight>
                <a:latin typeface="Microsoft Yahei"/>
                <a:ea typeface="Microsoft Yahei"/>
                <a:cs typeface="Microsoft Yahei"/>
                <a:sym typeface="Microsoft Yahei"/>
              </a:rPr>
              <a:t>—--------</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1400"/>
              </a:spcBef>
              <a:spcAft>
                <a:spcPts val="0"/>
              </a:spcAft>
              <a:buNone/>
            </a:pPr>
            <a:r>
              <a:rPr b="1" lang="ko" sz="1300">
                <a:solidFill>
                  <a:schemeClr val="dk1"/>
                </a:solidFill>
              </a:rPr>
              <a:t>MySQL DB에서 관리하는 것도 가능은 하지만 다음과 같은 문제와 불편함이 있음</a:t>
            </a:r>
            <a:endParaRPr b="1" sz="1300">
              <a:solidFill>
                <a:schemeClr val="dk1"/>
              </a:solidFill>
            </a:endParaRPr>
          </a:p>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 sz="1300">
                <a:solidFill>
                  <a:schemeClr val="dk1"/>
                </a:solidFill>
              </a:rPr>
              <a:t>1. Performance Degradation 쿼리 처리 시간도 있고..</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Speed Issue</a:t>
            </a:r>
            <a:r>
              <a:rPr lang="ko">
                <a:solidFill>
                  <a:schemeClr val="dk1"/>
                </a:solidFill>
              </a:rPr>
              <a:t>: Storing and retrieving tokens from the database each time involves I/O operations, which can be slower than direct memory access. This can lead to significant performance degradation, especially when there are many users.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 sz="1300">
                <a:solidFill>
                  <a:schemeClr val="dk1"/>
                </a:solidFill>
              </a:rPr>
              <a:t>2. Management Complexity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Data Maintenance</a:t>
            </a:r>
            <a:r>
              <a:rPr lang="ko">
                <a:solidFill>
                  <a:schemeClr val="dk1"/>
                </a:solidFill>
              </a:rPr>
              <a:t>: Additional logic is required for managing token expiration and handling expiry. Extra code and processes are needed to appropriately manage tokens once they expire.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0e1c7b73e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0e1c7b73e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t>Therefore, we use Redis.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ko" sz="1500"/>
              <a:t>Redis is in-memory database so it saves and manages data in Random Access Memory..</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ko" sz="1500"/>
              <a:t>And, because it is key -value database, we can access data in constant time. we can get higher speed.</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ko" sz="1500"/>
              <a:t>finally, by using "time to live" property, we can manage expiration of the refresh token automatically.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ko" sz="1500"/>
              <a:t>—---------</a:t>
            </a:r>
            <a:endParaRPr sz="1500"/>
          </a:p>
          <a:p>
            <a:pPr indent="0" lvl="0" marL="0" rtl="0" algn="l">
              <a:spcBef>
                <a:spcPts val="0"/>
              </a:spcBef>
              <a:spcAft>
                <a:spcPts val="0"/>
              </a:spcAft>
              <a:buNone/>
            </a:pPr>
            <a:r>
              <a:rPr lang="ko" sz="1350">
                <a:solidFill>
                  <a:schemeClr val="dk1"/>
                </a:solidFill>
                <a:highlight>
                  <a:srgbClr val="FDFDFD"/>
                </a:highlight>
                <a:latin typeface="Microsoft Yahei"/>
                <a:ea typeface="Microsoft Yahei"/>
                <a:cs typeface="Microsoft Yahei"/>
                <a:sym typeface="Microsoft Yahei"/>
              </a:rPr>
              <a:t>Because it's an in-memory database, there's a drawback that it disappears when you turn off the computer. But when we log out, the token disappears anyway.</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ko"/>
              <a:t>앞선 문제를 해결해 줄 방법으로 Redis를 사용해 관리</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인 메모리 데이터베이스이면서( 데이터를 RAM(메모리)에 저장하여 처리하는 방식)</a:t>
            </a:r>
            <a:endParaRPr/>
          </a:p>
          <a:p>
            <a:pPr indent="0" lvl="0" marL="0" rtl="0" algn="l">
              <a:spcBef>
                <a:spcPts val="0"/>
              </a:spcBef>
              <a:spcAft>
                <a:spcPts val="0"/>
              </a:spcAft>
              <a:buNone/>
            </a:pPr>
            <a:r>
              <a:rPr lang="ko"/>
              <a:t> key-value 형식이라 가볍고 O(1)에 데이터 접근 가능</a:t>
            </a:r>
            <a:endParaRPr/>
          </a:p>
          <a:p>
            <a:pPr indent="0" lvl="0" marL="0" rtl="0" algn="l">
              <a:spcBef>
                <a:spcPts val="0"/>
              </a:spcBef>
              <a:spcAft>
                <a:spcPts val="0"/>
              </a:spcAft>
              <a:buNone/>
            </a:pPr>
            <a:r>
              <a:rPr lang="ko"/>
              <a:t>timetolive 설정을 사용해 자동으로 expiry 관리 용이</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dc5d1ab0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dc5d1ab0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0e1c7b73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0e1c7b73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250">
                <a:solidFill>
                  <a:schemeClr val="dk1"/>
                </a:solidFill>
                <a:highlight>
                  <a:srgbClr val="FDFDFD"/>
                </a:highlight>
                <a:latin typeface="Microsoft Yahei"/>
                <a:ea typeface="Microsoft Yahei"/>
                <a:cs typeface="Microsoft Yahei"/>
                <a:sym typeface="Microsoft Yahei"/>
              </a:rPr>
              <a:t>This is an authentication test using postman.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0e1c7b73e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0e1c7b73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350">
                <a:solidFill>
                  <a:schemeClr val="dk1"/>
                </a:solidFill>
                <a:highlight>
                  <a:srgbClr val="FDFDFD"/>
                </a:highlight>
                <a:latin typeface="Microsoft Yahei"/>
                <a:ea typeface="Microsoft Yahei"/>
                <a:cs typeface="Microsoft Yahei"/>
                <a:sym typeface="Microsoft Yahei"/>
              </a:rPr>
              <a:t>When users log in, they are issued accessstoken and refreshtoken, and refresh token is stored on the server.</a:t>
            </a:r>
            <a:endParaRPr/>
          </a:p>
          <a:p>
            <a:pPr indent="0" lvl="0" marL="0" rtl="0" algn="l">
              <a:spcBef>
                <a:spcPts val="0"/>
              </a:spcBef>
              <a:spcAft>
                <a:spcPts val="0"/>
              </a:spcAft>
              <a:buNone/>
            </a:pPr>
            <a:r>
              <a:rPr lang="ko"/>
              <a:t>로그인을 하면 accesstoken과 refreshtoken을 발급하고 refreshtoken은 서버에 저장</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refreshtoken -&gt; server 저장 -&gt; 토큰의 장점인 클라이언트 사이드에 저장돼서 서버가 stateless하다는 장점이 없는 것 아닌가?</a:t>
            </a:r>
            <a:endParaRPr/>
          </a:p>
          <a:p>
            <a:pPr indent="-298450" lvl="1" marL="914400" rtl="0" algn="l">
              <a:lnSpc>
                <a:spcPct val="115000"/>
              </a:lnSpc>
              <a:spcBef>
                <a:spcPts val="1200"/>
              </a:spcBef>
              <a:spcAft>
                <a:spcPts val="0"/>
              </a:spcAft>
              <a:buClr>
                <a:schemeClr val="dk1"/>
              </a:buClr>
              <a:buSzPts val="1100"/>
              <a:buChar char="○"/>
            </a:pPr>
            <a:r>
              <a:rPr lang="ko"/>
              <a:t>액세스 토큰은 stateless하게 클라이언트에 저장하고, 리프레시 토큰은 서버에 안전하게 저장하여 보안을 강화하는 방식입니다.</a:t>
            </a:r>
            <a:endParaRPr/>
          </a:p>
          <a:p>
            <a:pPr indent="-298450" lvl="1" marL="914400" rtl="0" algn="l">
              <a:lnSpc>
                <a:spcPct val="115000"/>
              </a:lnSpc>
              <a:spcBef>
                <a:spcPts val="0"/>
              </a:spcBef>
              <a:spcAft>
                <a:spcPts val="0"/>
              </a:spcAft>
              <a:buClr>
                <a:schemeClr val="dk1"/>
              </a:buClr>
              <a:buSzPts val="1100"/>
              <a:buChar char="○"/>
            </a:pPr>
            <a:r>
              <a:rPr lang="ko"/>
              <a:t>이 접근 방식은 보안과 성능의 균형을 맞출 수 있도록 도와줍니다.</a:t>
            </a:r>
            <a:endParaRPr/>
          </a:p>
          <a:p>
            <a:pPr indent="0" lvl="0" marL="0" rtl="0" algn="l">
              <a:lnSpc>
                <a:spcPct val="115000"/>
              </a:lnSpc>
              <a:spcBef>
                <a:spcPts val="1200"/>
              </a:spcBef>
              <a:spcAft>
                <a:spcPts val="0"/>
              </a:spcAft>
              <a:buClr>
                <a:schemeClr val="dk1"/>
              </a:buClr>
              <a:buSzPts val="1100"/>
              <a:buFont typeface="Arial"/>
              <a:buNone/>
            </a:pPr>
            <a:r>
              <a:rPr lang="ko"/>
              <a:t>결국, 리프레시 토큰을 서버에 저장하는 것이 stateful하긴 하지만, 이는 보안을 위한 전략으로 볼 수 있습니다</a:t>
            </a:r>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0e1c7b73e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e1c7b73e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b0b5e99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b0b5e99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0e1c7b73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0e1c7b73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1"/>
                </a:solidFill>
                <a:highlight>
                  <a:srgbClr val="FDFDFD"/>
                </a:highlight>
                <a:latin typeface="Microsoft Yahei"/>
                <a:ea typeface="Microsoft Yahei"/>
                <a:cs typeface="Microsoft Yahei"/>
                <a:sym typeface="Microsoft Yahei"/>
              </a:rPr>
              <a:t>When a user logs out, the refresh token of the account is deleted.</a:t>
            </a:r>
            <a:endParaRPr/>
          </a:p>
          <a:p>
            <a:pPr indent="0" lvl="0" marL="0" rtl="0" algn="l">
              <a:spcBef>
                <a:spcPts val="0"/>
              </a:spcBef>
              <a:spcAft>
                <a:spcPts val="0"/>
              </a:spcAft>
              <a:buNone/>
            </a:pPr>
            <a:r>
              <a:rPr lang="ko"/>
              <a:t>로그아웃을 하면 해당 계정의 refreshtoken을 삭제함</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b0f06e7c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8b0f06e7c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dc5d1ab0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0dc5d1ab0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138d3ccd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0138d3ccd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dc5d1ab0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dc5d1ab0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dc5d1ab0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dc5d1ab0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148cf336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0148cf336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explain how to separate components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dc5d1ab0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dc5d1ab0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explain how to </a:t>
            </a:r>
            <a:r>
              <a:rPr lang="ko"/>
              <a:t>separate</a:t>
            </a:r>
            <a:r>
              <a:rPr lang="ko"/>
              <a:t> components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capstone-team-f-fe.vercel.app/" TargetMode="External"/><Relationship Id="rId4" Type="http://schemas.openxmlformats.org/officeDocument/2006/relationships/image" Target="../media/image10.png"/><Relationship Id="rId5"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90100" y="1181375"/>
            <a:ext cx="2505075" cy="2505075"/>
          </a:xfrm>
          <a:prstGeom prst="rect">
            <a:avLst/>
          </a:prstGeom>
          <a:noFill/>
          <a:ln>
            <a:noFill/>
          </a:ln>
        </p:spPr>
      </p:pic>
      <p:sp>
        <p:nvSpPr>
          <p:cNvPr id="55" name="Google Shape;55;p13"/>
          <p:cNvSpPr txBox="1"/>
          <p:nvPr/>
        </p:nvSpPr>
        <p:spPr>
          <a:xfrm>
            <a:off x="311700" y="1468813"/>
            <a:ext cx="8520600" cy="19302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ko" sz="3200">
                <a:solidFill>
                  <a:schemeClr val="dk1"/>
                </a:solidFill>
                <a:latin typeface="Open Sans"/>
                <a:ea typeface="Open Sans"/>
                <a:cs typeface="Open Sans"/>
                <a:sym typeface="Open Sans"/>
              </a:rPr>
              <a:t>HallyuGo: </a:t>
            </a:r>
            <a:endParaRPr b="1" sz="3200">
              <a:solidFill>
                <a:schemeClr val="dk1"/>
              </a:solidFill>
              <a:latin typeface="Open Sans"/>
              <a:ea typeface="Open Sans"/>
              <a:cs typeface="Open Sans"/>
              <a:sym typeface="Open Sans"/>
            </a:endParaRPr>
          </a:p>
          <a:p>
            <a:pPr indent="0" lvl="0" marL="0" rtl="0" algn="ctr">
              <a:spcBef>
                <a:spcPts val="0"/>
              </a:spcBef>
              <a:spcAft>
                <a:spcPts val="0"/>
              </a:spcAft>
              <a:buNone/>
            </a:pPr>
            <a:r>
              <a:rPr b="1" lang="ko" sz="3200">
                <a:solidFill>
                  <a:schemeClr val="dk1"/>
                </a:solidFill>
                <a:latin typeface="Open Sans"/>
                <a:ea typeface="Open Sans"/>
                <a:cs typeface="Open Sans"/>
                <a:sym typeface="Open Sans"/>
              </a:rPr>
              <a:t>A Guide Map to Discover and Visit   K-Contents and K-Culture Hotspots</a:t>
            </a:r>
            <a:endParaRPr b="1" sz="3200">
              <a:solidFill>
                <a:schemeClr val="dk1"/>
              </a:solidFill>
              <a:latin typeface="Open Sans"/>
              <a:ea typeface="Open Sans"/>
              <a:cs typeface="Open Sans"/>
              <a:sym typeface="Open Sans"/>
            </a:endParaRPr>
          </a:p>
        </p:txBody>
      </p:sp>
      <p:sp>
        <p:nvSpPr>
          <p:cNvPr id="56" name="Google Shape;56;p13"/>
          <p:cNvSpPr txBox="1"/>
          <p:nvPr/>
        </p:nvSpPr>
        <p:spPr>
          <a:xfrm>
            <a:off x="311700" y="4016213"/>
            <a:ext cx="8520600" cy="9477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ko" sz="2100">
                <a:latin typeface="Nanum Gothic"/>
                <a:ea typeface="Nanum Gothic"/>
                <a:cs typeface="Nanum Gothic"/>
                <a:sym typeface="Nanum Gothic"/>
              </a:rPr>
              <a:t>Team 4.75</a:t>
            </a:r>
            <a:br>
              <a:rPr lang="ko" sz="2100">
                <a:latin typeface="Nanum Gothic"/>
                <a:ea typeface="Nanum Gothic"/>
                <a:cs typeface="Nanum Gothic"/>
                <a:sym typeface="Nanum Gothic"/>
              </a:rPr>
            </a:br>
            <a:r>
              <a:rPr lang="ko" sz="2100">
                <a:latin typeface="Nanum Gothic"/>
                <a:ea typeface="Nanum Gothic"/>
                <a:cs typeface="Nanum Gothic"/>
                <a:sym typeface="Nanum Gothic"/>
              </a:rPr>
              <a:t>김지수 이유진 정대교 Jose Antunes </a:t>
            </a:r>
            <a:endParaRPr sz="2100">
              <a:solidFill>
                <a:srgbClr val="000000"/>
              </a:solidFill>
              <a:latin typeface="Nanum Gothic"/>
              <a:ea typeface="Nanum Gothic"/>
              <a:cs typeface="Nanum Gothic"/>
              <a:sym typeface="Nanum Gothic"/>
            </a:endParaRPr>
          </a:p>
          <a:p>
            <a:pPr indent="0" lvl="0" marL="0" rtl="0" algn="ctr">
              <a:lnSpc>
                <a:spcPct val="80000"/>
              </a:lnSpc>
              <a:spcBef>
                <a:spcPts val="0"/>
              </a:spcBef>
              <a:spcAft>
                <a:spcPts val="0"/>
              </a:spcAft>
              <a:buNone/>
            </a:pPr>
            <a:r>
              <a:t/>
            </a:r>
            <a:endParaRPr sz="2100">
              <a:solidFill>
                <a:srgbClr val="000000"/>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Design: Main Page</a:t>
            </a:r>
            <a:endParaRPr b="1" sz="2800">
              <a:solidFill>
                <a:srgbClr val="000000"/>
              </a:solidFill>
              <a:latin typeface="Open Sans"/>
              <a:ea typeface="Open Sans"/>
              <a:cs typeface="Open Sans"/>
              <a:sym typeface="Open Sans"/>
            </a:endParaRPr>
          </a:p>
        </p:txBody>
      </p:sp>
      <p:cxnSp>
        <p:nvCxnSpPr>
          <p:cNvPr id="122" name="Google Shape;122;p22"/>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123" name="Google Shape;123;p22"/>
          <p:cNvPicPr preferRelativeResize="0"/>
          <p:nvPr/>
        </p:nvPicPr>
        <p:blipFill>
          <a:blip r:embed="rId3">
            <a:alphaModFix/>
          </a:blip>
          <a:stretch>
            <a:fillRect/>
          </a:stretch>
        </p:blipFill>
        <p:spPr>
          <a:xfrm>
            <a:off x="401800" y="1683825"/>
            <a:ext cx="1773475" cy="2960500"/>
          </a:xfrm>
          <a:prstGeom prst="rect">
            <a:avLst/>
          </a:prstGeom>
          <a:noFill/>
          <a:ln>
            <a:noFill/>
          </a:ln>
        </p:spPr>
      </p:pic>
      <p:pic>
        <p:nvPicPr>
          <p:cNvPr id="124" name="Google Shape;124;p22"/>
          <p:cNvPicPr preferRelativeResize="0"/>
          <p:nvPr/>
        </p:nvPicPr>
        <p:blipFill>
          <a:blip r:embed="rId4">
            <a:alphaModFix/>
          </a:blip>
          <a:stretch>
            <a:fillRect/>
          </a:stretch>
        </p:blipFill>
        <p:spPr>
          <a:xfrm>
            <a:off x="4436350" y="1907949"/>
            <a:ext cx="1828850" cy="1988375"/>
          </a:xfrm>
          <a:prstGeom prst="rect">
            <a:avLst/>
          </a:prstGeom>
          <a:noFill/>
          <a:ln>
            <a:noFill/>
          </a:ln>
        </p:spPr>
      </p:pic>
      <p:pic>
        <p:nvPicPr>
          <p:cNvPr id="125" name="Google Shape;125;p22"/>
          <p:cNvPicPr preferRelativeResize="0"/>
          <p:nvPr/>
        </p:nvPicPr>
        <p:blipFill>
          <a:blip r:embed="rId5">
            <a:alphaModFix/>
          </a:blip>
          <a:stretch>
            <a:fillRect/>
          </a:stretch>
        </p:blipFill>
        <p:spPr>
          <a:xfrm>
            <a:off x="6820425" y="1464450"/>
            <a:ext cx="1952474" cy="3399250"/>
          </a:xfrm>
          <a:prstGeom prst="rect">
            <a:avLst/>
          </a:prstGeom>
          <a:noFill/>
          <a:ln>
            <a:noFill/>
          </a:ln>
        </p:spPr>
      </p:pic>
      <p:sp>
        <p:nvSpPr>
          <p:cNvPr id="126" name="Google Shape;126;p22"/>
          <p:cNvSpPr txBox="1"/>
          <p:nvPr/>
        </p:nvSpPr>
        <p:spPr>
          <a:xfrm>
            <a:off x="6820425" y="1011650"/>
            <a:ext cx="241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2200">
                <a:solidFill>
                  <a:schemeClr val="dk2"/>
                </a:solidFill>
                <a:latin typeface="Open Sans Medium"/>
                <a:ea typeface="Open Sans Medium"/>
                <a:cs typeface="Open Sans Medium"/>
                <a:sym typeface="Open Sans Medium"/>
              </a:rPr>
              <a:t>Dark Mode?</a:t>
            </a:r>
            <a:endParaRPr i="1" sz="2200">
              <a:solidFill>
                <a:schemeClr val="dk2"/>
              </a:solidFill>
              <a:latin typeface="Open Sans Medium"/>
              <a:ea typeface="Open Sans Medium"/>
              <a:cs typeface="Open Sans Medium"/>
              <a:sym typeface="Open Sans Medium"/>
            </a:endParaRPr>
          </a:p>
        </p:txBody>
      </p:sp>
      <p:sp>
        <p:nvSpPr>
          <p:cNvPr id="127" name="Google Shape;127;p22"/>
          <p:cNvSpPr/>
          <p:nvPr/>
        </p:nvSpPr>
        <p:spPr>
          <a:xfrm>
            <a:off x="491825" y="1805400"/>
            <a:ext cx="1587600" cy="26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8" name="Google Shape;128;p22"/>
          <p:cNvCxnSpPr>
            <a:stCxn id="127" idx="3"/>
          </p:cNvCxnSpPr>
          <p:nvPr/>
        </p:nvCxnSpPr>
        <p:spPr>
          <a:xfrm flipH="1" rot="10800000">
            <a:off x="2079425" y="1662300"/>
            <a:ext cx="267600" cy="276900"/>
          </a:xfrm>
          <a:prstGeom prst="straightConnector1">
            <a:avLst/>
          </a:prstGeom>
          <a:noFill/>
          <a:ln cap="flat" cmpd="sng" w="9525">
            <a:solidFill>
              <a:srgbClr val="FF0000"/>
            </a:solidFill>
            <a:prstDash val="solid"/>
            <a:round/>
            <a:headEnd len="med" w="med" type="none"/>
            <a:tailEnd len="med" w="med" type="triangle"/>
          </a:ln>
        </p:spPr>
      </p:cxnSp>
      <p:sp>
        <p:nvSpPr>
          <p:cNvPr id="129" name="Google Shape;129;p22"/>
          <p:cNvSpPr txBox="1"/>
          <p:nvPr/>
        </p:nvSpPr>
        <p:spPr>
          <a:xfrm>
            <a:off x="2292700" y="1433575"/>
            <a:ext cx="149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Header</a:t>
            </a:r>
            <a:endParaRPr sz="2200">
              <a:solidFill>
                <a:srgbClr val="FF0000"/>
              </a:solidFill>
              <a:latin typeface="Open Sans Medium"/>
              <a:ea typeface="Open Sans Medium"/>
              <a:cs typeface="Open Sans Medium"/>
              <a:sym typeface="Open Sans Medium"/>
            </a:endParaRPr>
          </a:p>
        </p:txBody>
      </p:sp>
      <p:sp>
        <p:nvSpPr>
          <p:cNvPr id="130" name="Google Shape;130;p22"/>
          <p:cNvSpPr/>
          <p:nvPr/>
        </p:nvSpPr>
        <p:spPr>
          <a:xfrm>
            <a:off x="493200" y="2126300"/>
            <a:ext cx="1587600" cy="846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22"/>
          <p:cNvSpPr txBox="1"/>
          <p:nvPr/>
        </p:nvSpPr>
        <p:spPr>
          <a:xfrm>
            <a:off x="541538" y="2342125"/>
            <a:ext cx="149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rgbClr val="FF0000"/>
                </a:solidFill>
                <a:latin typeface="Open Sans Medium"/>
                <a:ea typeface="Open Sans Medium"/>
                <a:cs typeface="Open Sans Medium"/>
                <a:sym typeface="Open Sans Medium"/>
              </a:rPr>
              <a:t>Carousel</a:t>
            </a:r>
            <a:endParaRPr sz="2200">
              <a:solidFill>
                <a:srgbClr val="FF0000"/>
              </a:solidFill>
              <a:latin typeface="Open Sans Medium"/>
              <a:ea typeface="Open Sans Medium"/>
              <a:cs typeface="Open Sans Medium"/>
              <a:sym typeface="Open Sans Medium"/>
            </a:endParaRPr>
          </a:p>
        </p:txBody>
      </p:sp>
      <p:sp>
        <p:nvSpPr>
          <p:cNvPr id="132" name="Google Shape;132;p22"/>
          <p:cNvSpPr/>
          <p:nvPr/>
        </p:nvSpPr>
        <p:spPr>
          <a:xfrm>
            <a:off x="1224550" y="3025600"/>
            <a:ext cx="855000" cy="16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3" name="Google Shape;133;p22"/>
          <p:cNvCxnSpPr>
            <a:stCxn id="132" idx="3"/>
          </p:cNvCxnSpPr>
          <p:nvPr/>
        </p:nvCxnSpPr>
        <p:spPr>
          <a:xfrm flipH="1" rot="10800000">
            <a:off x="2079550" y="2911750"/>
            <a:ext cx="374100" cy="195300"/>
          </a:xfrm>
          <a:prstGeom prst="straightConnector1">
            <a:avLst/>
          </a:prstGeom>
          <a:noFill/>
          <a:ln cap="flat" cmpd="sng" w="9525">
            <a:solidFill>
              <a:srgbClr val="FF0000"/>
            </a:solidFill>
            <a:prstDash val="solid"/>
            <a:round/>
            <a:headEnd len="med" w="med" type="none"/>
            <a:tailEnd len="med" w="med" type="triangle"/>
          </a:ln>
        </p:spPr>
      </p:cxnSp>
      <p:sp>
        <p:nvSpPr>
          <p:cNvPr id="134" name="Google Shape;134;p22"/>
          <p:cNvSpPr txBox="1"/>
          <p:nvPr/>
        </p:nvSpPr>
        <p:spPr>
          <a:xfrm>
            <a:off x="2399325" y="2768350"/>
            <a:ext cx="177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Searchbar</a:t>
            </a:r>
            <a:endParaRPr sz="2200">
              <a:solidFill>
                <a:srgbClr val="FF0000"/>
              </a:solidFill>
              <a:latin typeface="Open Sans Medium"/>
              <a:ea typeface="Open Sans Medium"/>
              <a:cs typeface="Open Sans Medium"/>
              <a:sym typeface="Open Sans Medium"/>
            </a:endParaRPr>
          </a:p>
        </p:txBody>
      </p:sp>
      <p:sp>
        <p:nvSpPr>
          <p:cNvPr id="135" name="Google Shape;135;p22"/>
          <p:cNvSpPr/>
          <p:nvPr/>
        </p:nvSpPr>
        <p:spPr>
          <a:xfrm>
            <a:off x="491825" y="3268250"/>
            <a:ext cx="1587600" cy="131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6" name="Google Shape;136;p22"/>
          <p:cNvCxnSpPr/>
          <p:nvPr/>
        </p:nvCxnSpPr>
        <p:spPr>
          <a:xfrm flipH="1" rot="10800000">
            <a:off x="2079550" y="3701025"/>
            <a:ext cx="374100" cy="195300"/>
          </a:xfrm>
          <a:prstGeom prst="straightConnector1">
            <a:avLst/>
          </a:prstGeom>
          <a:noFill/>
          <a:ln cap="flat" cmpd="sng" w="9525">
            <a:solidFill>
              <a:srgbClr val="FF0000"/>
            </a:solidFill>
            <a:prstDash val="solid"/>
            <a:round/>
            <a:headEnd len="med" w="med" type="none"/>
            <a:tailEnd len="med" w="med" type="triangle"/>
          </a:ln>
        </p:spPr>
      </p:cxnSp>
      <p:sp>
        <p:nvSpPr>
          <p:cNvPr id="137" name="Google Shape;137;p22"/>
          <p:cNvSpPr txBox="1"/>
          <p:nvPr/>
        </p:nvSpPr>
        <p:spPr>
          <a:xfrm>
            <a:off x="2468800" y="3517300"/>
            <a:ext cx="1952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CategoryBox</a:t>
            </a:r>
            <a:endParaRPr sz="2200">
              <a:solidFill>
                <a:srgbClr val="FF0000"/>
              </a:solidFill>
              <a:latin typeface="Open Sans Medium"/>
              <a:ea typeface="Open Sans Medium"/>
              <a:cs typeface="Open Sans Medium"/>
              <a:sym typeface="Open Sans Medium"/>
            </a:endParaRPr>
          </a:p>
        </p:txBody>
      </p:sp>
      <p:sp>
        <p:nvSpPr>
          <p:cNvPr id="138" name="Google Shape;138;p22"/>
          <p:cNvSpPr/>
          <p:nvPr/>
        </p:nvSpPr>
        <p:spPr>
          <a:xfrm>
            <a:off x="538950" y="3992150"/>
            <a:ext cx="1494000" cy="54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9" name="Google Shape;139;p22"/>
          <p:cNvCxnSpPr/>
          <p:nvPr/>
        </p:nvCxnSpPr>
        <p:spPr>
          <a:xfrm>
            <a:off x="2026175" y="4274900"/>
            <a:ext cx="470400" cy="31500"/>
          </a:xfrm>
          <a:prstGeom prst="straightConnector1">
            <a:avLst/>
          </a:prstGeom>
          <a:noFill/>
          <a:ln cap="flat" cmpd="sng" w="9525">
            <a:solidFill>
              <a:srgbClr val="FF0000"/>
            </a:solidFill>
            <a:prstDash val="solid"/>
            <a:round/>
            <a:headEnd len="med" w="med" type="none"/>
            <a:tailEnd len="med" w="med" type="triangle"/>
          </a:ln>
        </p:spPr>
      </p:cxnSp>
      <p:sp>
        <p:nvSpPr>
          <p:cNvPr id="140" name="Google Shape;140;p22"/>
          <p:cNvSpPr txBox="1"/>
          <p:nvPr/>
        </p:nvSpPr>
        <p:spPr>
          <a:xfrm>
            <a:off x="2566050" y="4103125"/>
            <a:ext cx="1952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ContentCard</a:t>
            </a:r>
            <a:endParaRPr sz="2200">
              <a:solidFill>
                <a:srgbClr val="FF0000"/>
              </a:solidFill>
              <a:latin typeface="Open Sans Medium"/>
              <a:ea typeface="Open Sans Medium"/>
              <a:cs typeface="Open Sans Medium"/>
              <a:sym typeface="Open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Design: Map Page &amp; Detail Page</a:t>
            </a:r>
            <a:endParaRPr b="1" sz="2800">
              <a:solidFill>
                <a:srgbClr val="000000"/>
              </a:solidFill>
              <a:latin typeface="Open Sans"/>
              <a:ea typeface="Open Sans"/>
              <a:cs typeface="Open Sans"/>
              <a:sym typeface="Open Sans"/>
            </a:endParaRPr>
          </a:p>
        </p:txBody>
      </p:sp>
      <p:cxnSp>
        <p:nvCxnSpPr>
          <p:cNvPr id="146" name="Google Shape;146;p23"/>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147" name="Google Shape;147;p23"/>
          <p:cNvPicPr preferRelativeResize="0"/>
          <p:nvPr/>
        </p:nvPicPr>
        <p:blipFill>
          <a:blip r:embed="rId3">
            <a:alphaModFix/>
          </a:blip>
          <a:stretch>
            <a:fillRect/>
          </a:stretch>
        </p:blipFill>
        <p:spPr>
          <a:xfrm>
            <a:off x="1621000" y="1082837"/>
            <a:ext cx="1814400" cy="3849726"/>
          </a:xfrm>
          <a:prstGeom prst="rect">
            <a:avLst/>
          </a:prstGeom>
          <a:noFill/>
          <a:ln>
            <a:noFill/>
          </a:ln>
        </p:spPr>
      </p:pic>
      <p:pic>
        <p:nvPicPr>
          <p:cNvPr id="148" name="Google Shape;148;p23"/>
          <p:cNvPicPr preferRelativeResize="0"/>
          <p:nvPr/>
        </p:nvPicPr>
        <p:blipFill>
          <a:blip r:embed="rId4">
            <a:alphaModFix/>
          </a:blip>
          <a:stretch>
            <a:fillRect/>
          </a:stretch>
        </p:blipFill>
        <p:spPr>
          <a:xfrm>
            <a:off x="4835000" y="1314863"/>
            <a:ext cx="2218401" cy="3007100"/>
          </a:xfrm>
          <a:prstGeom prst="rect">
            <a:avLst/>
          </a:prstGeom>
          <a:noFill/>
          <a:ln>
            <a:noFill/>
          </a:ln>
        </p:spPr>
      </p:pic>
      <p:pic>
        <p:nvPicPr>
          <p:cNvPr id="149" name="Google Shape;149;p23"/>
          <p:cNvPicPr preferRelativeResize="0"/>
          <p:nvPr/>
        </p:nvPicPr>
        <p:blipFill>
          <a:blip r:embed="rId5">
            <a:alphaModFix/>
          </a:blip>
          <a:stretch>
            <a:fillRect/>
          </a:stretch>
        </p:blipFill>
        <p:spPr>
          <a:xfrm>
            <a:off x="7322425" y="1314875"/>
            <a:ext cx="1297936" cy="3007101"/>
          </a:xfrm>
          <a:prstGeom prst="rect">
            <a:avLst/>
          </a:prstGeom>
          <a:noFill/>
          <a:ln>
            <a:noFill/>
          </a:ln>
        </p:spPr>
      </p:pic>
      <p:sp>
        <p:nvSpPr>
          <p:cNvPr id="150" name="Google Shape;150;p23"/>
          <p:cNvSpPr/>
          <p:nvPr/>
        </p:nvSpPr>
        <p:spPr>
          <a:xfrm>
            <a:off x="1694500" y="1244200"/>
            <a:ext cx="1658700" cy="26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1" name="Google Shape;151;p23"/>
          <p:cNvCxnSpPr>
            <a:stCxn id="150" idx="3"/>
            <a:endCxn id="152" idx="1"/>
          </p:cNvCxnSpPr>
          <p:nvPr/>
        </p:nvCxnSpPr>
        <p:spPr>
          <a:xfrm flipH="1" rot="10800000">
            <a:off x="3353200" y="1239400"/>
            <a:ext cx="267600" cy="138600"/>
          </a:xfrm>
          <a:prstGeom prst="straightConnector1">
            <a:avLst/>
          </a:prstGeom>
          <a:noFill/>
          <a:ln cap="flat" cmpd="sng" w="9525">
            <a:solidFill>
              <a:srgbClr val="FF0000"/>
            </a:solidFill>
            <a:prstDash val="solid"/>
            <a:round/>
            <a:headEnd len="med" w="med" type="none"/>
            <a:tailEnd len="med" w="med" type="triangle"/>
          </a:ln>
        </p:spPr>
      </p:cxnSp>
      <p:sp>
        <p:nvSpPr>
          <p:cNvPr id="152" name="Google Shape;152;p23"/>
          <p:cNvSpPr txBox="1"/>
          <p:nvPr/>
        </p:nvSpPr>
        <p:spPr>
          <a:xfrm>
            <a:off x="3620800" y="977950"/>
            <a:ext cx="1243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Header</a:t>
            </a:r>
            <a:endParaRPr sz="2200">
              <a:solidFill>
                <a:srgbClr val="FF0000"/>
              </a:solidFill>
              <a:latin typeface="Open Sans Medium"/>
              <a:ea typeface="Open Sans Medium"/>
              <a:cs typeface="Open Sans Medium"/>
              <a:sym typeface="Open Sans Medium"/>
            </a:endParaRPr>
          </a:p>
        </p:txBody>
      </p:sp>
      <p:sp>
        <p:nvSpPr>
          <p:cNvPr id="153" name="Google Shape;153;p23"/>
          <p:cNvSpPr/>
          <p:nvPr/>
        </p:nvSpPr>
        <p:spPr>
          <a:xfrm>
            <a:off x="1694450" y="1678450"/>
            <a:ext cx="1658700" cy="177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3"/>
          <p:cNvSpPr txBox="1"/>
          <p:nvPr/>
        </p:nvSpPr>
        <p:spPr>
          <a:xfrm>
            <a:off x="767800" y="2302750"/>
            <a:ext cx="85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Map</a:t>
            </a:r>
            <a:endParaRPr sz="2200">
              <a:solidFill>
                <a:srgbClr val="FF0000"/>
              </a:solidFill>
              <a:latin typeface="Open Sans Medium"/>
              <a:ea typeface="Open Sans Medium"/>
              <a:cs typeface="Open Sans Medium"/>
              <a:sym typeface="Open Sans Medium"/>
            </a:endParaRPr>
          </a:p>
        </p:txBody>
      </p:sp>
      <p:sp>
        <p:nvSpPr>
          <p:cNvPr id="155" name="Google Shape;155;p23"/>
          <p:cNvSpPr/>
          <p:nvPr/>
        </p:nvSpPr>
        <p:spPr>
          <a:xfrm>
            <a:off x="1694450" y="3501750"/>
            <a:ext cx="1658700" cy="143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3"/>
          <p:cNvSpPr txBox="1"/>
          <p:nvPr/>
        </p:nvSpPr>
        <p:spPr>
          <a:xfrm>
            <a:off x="193900" y="4304000"/>
            <a:ext cx="142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DetailList</a:t>
            </a:r>
            <a:endParaRPr sz="2200">
              <a:solidFill>
                <a:srgbClr val="FF0000"/>
              </a:solidFill>
              <a:latin typeface="Open Sans Medium"/>
              <a:ea typeface="Open Sans Medium"/>
              <a:cs typeface="Open Sans Medium"/>
              <a:sym typeface="Open Sans Medium"/>
            </a:endParaRPr>
          </a:p>
        </p:txBody>
      </p:sp>
      <p:sp>
        <p:nvSpPr>
          <p:cNvPr id="157" name="Google Shape;157;p23"/>
          <p:cNvSpPr/>
          <p:nvPr/>
        </p:nvSpPr>
        <p:spPr>
          <a:xfrm>
            <a:off x="1775050" y="3501750"/>
            <a:ext cx="1506300" cy="70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8" name="Google Shape;158;p23"/>
          <p:cNvCxnSpPr>
            <a:stCxn id="157" idx="3"/>
          </p:cNvCxnSpPr>
          <p:nvPr/>
        </p:nvCxnSpPr>
        <p:spPr>
          <a:xfrm>
            <a:off x="3281350" y="3856650"/>
            <a:ext cx="891900" cy="506700"/>
          </a:xfrm>
          <a:prstGeom prst="straightConnector1">
            <a:avLst/>
          </a:prstGeom>
          <a:noFill/>
          <a:ln cap="flat" cmpd="sng" w="9525">
            <a:solidFill>
              <a:srgbClr val="FF0000"/>
            </a:solidFill>
            <a:prstDash val="solid"/>
            <a:round/>
            <a:headEnd len="med" w="med" type="none"/>
            <a:tailEnd len="med" w="med" type="triangle"/>
          </a:ln>
        </p:spPr>
      </p:cxnSp>
      <p:sp>
        <p:nvSpPr>
          <p:cNvPr id="159" name="Google Shape;159;p23"/>
          <p:cNvSpPr txBox="1"/>
          <p:nvPr/>
        </p:nvSpPr>
        <p:spPr>
          <a:xfrm>
            <a:off x="3981800" y="4412650"/>
            <a:ext cx="200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Detail</a:t>
            </a:r>
            <a:r>
              <a:rPr lang="ko" sz="2200">
                <a:solidFill>
                  <a:srgbClr val="FF0000"/>
                </a:solidFill>
                <a:latin typeface="Open Sans Medium"/>
                <a:ea typeface="Open Sans Medium"/>
                <a:cs typeface="Open Sans Medium"/>
                <a:sym typeface="Open Sans Medium"/>
              </a:rPr>
              <a:t>Card</a:t>
            </a:r>
            <a:endParaRPr sz="2200">
              <a:solidFill>
                <a:srgbClr val="FF0000"/>
              </a:solidFill>
              <a:latin typeface="Open Sans Medium"/>
              <a:ea typeface="Open Sans Medium"/>
              <a:cs typeface="Open Sans Medium"/>
              <a:sym typeface="Open Sans Medium"/>
            </a:endParaRPr>
          </a:p>
        </p:txBody>
      </p:sp>
      <p:sp>
        <p:nvSpPr>
          <p:cNvPr id="160" name="Google Shape;160;p23"/>
          <p:cNvSpPr/>
          <p:nvPr/>
        </p:nvSpPr>
        <p:spPr>
          <a:xfrm>
            <a:off x="2654175" y="2781125"/>
            <a:ext cx="309900" cy="33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23"/>
          <p:cNvSpPr/>
          <p:nvPr/>
        </p:nvSpPr>
        <p:spPr>
          <a:xfrm>
            <a:off x="4940800" y="2825955"/>
            <a:ext cx="1125300" cy="46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23"/>
          <p:cNvSpPr txBox="1"/>
          <p:nvPr/>
        </p:nvSpPr>
        <p:spPr>
          <a:xfrm>
            <a:off x="6066100" y="3103400"/>
            <a:ext cx="1243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stamp </a:t>
            </a:r>
            <a:endParaRPr sz="2200">
              <a:solidFill>
                <a:srgbClr val="FF0000"/>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&amp; proof shots</a:t>
            </a:r>
            <a:endParaRPr sz="2200">
              <a:solidFill>
                <a:srgbClr val="FF0000"/>
              </a:solidFill>
              <a:latin typeface="Open Sans Medium"/>
              <a:ea typeface="Open Sans Medium"/>
              <a:cs typeface="Open Sans Medium"/>
              <a:sym typeface="Open Sans Medium"/>
            </a:endParaRPr>
          </a:p>
        </p:txBody>
      </p:sp>
      <p:sp>
        <p:nvSpPr>
          <p:cNvPr id="163" name="Google Shape;163;p23"/>
          <p:cNvSpPr/>
          <p:nvPr/>
        </p:nvSpPr>
        <p:spPr>
          <a:xfrm>
            <a:off x="4940800" y="3325369"/>
            <a:ext cx="1125300" cy="108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Design: My Page</a:t>
            </a:r>
            <a:endParaRPr b="1" sz="2800">
              <a:solidFill>
                <a:srgbClr val="000000"/>
              </a:solidFill>
              <a:latin typeface="Open Sans"/>
              <a:ea typeface="Open Sans"/>
              <a:cs typeface="Open Sans"/>
              <a:sym typeface="Open Sans"/>
            </a:endParaRPr>
          </a:p>
        </p:txBody>
      </p:sp>
      <p:cxnSp>
        <p:nvCxnSpPr>
          <p:cNvPr id="169" name="Google Shape;169;p24"/>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170" name="Google Shape;170;p24"/>
          <p:cNvPicPr preferRelativeResize="0"/>
          <p:nvPr/>
        </p:nvPicPr>
        <p:blipFill>
          <a:blip r:embed="rId3">
            <a:alphaModFix/>
          </a:blip>
          <a:stretch>
            <a:fillRect/>
          </a:stretch>
        </p:blipFill>
        <p:spPr>
          <a:xfrm>
            <a:off x="1116500" y="1011650"/>
            <a:ext cx="1813000" cy="3774675"/>
          </a:xfrm>
          <a:prstGeom prst="rect">
            <a:avLst/>
          </a:prstGeom>
          <a:noFill/>
          <a:ln>
            <a:noFill/>
          </a:ln>
        </p:spPr>
      </p:pic>
      <p:pic>
        <p:nvPicPr>
          <p:cNvPr id="171" name="Google Shape;171;p24"/>
          <p:cNvPicPr preferRelativeResize="0"/>
          <p:nvPr/>
        </p:nvPicPr>
        <p:blipFill>
          <a:blip r:embed="rId4">
            <a:alphaModFix/>
          </a:blip>
          <a:stretch>
            <a:fillRect/>
          </a:stretch>
        </p:blipFill>
        <p:spPr>
          <a:xfrm>
            <a:off x="3032850" y="1011650"/>
            <a:ext cx="1813000" cy="3859187"/>
          </a:xfrm>
          <a:prstGeom prst="rect">
            <a:avLst/>
          </a:prstGeom>
          <a:noFill/>
          <a:ln>
            <a:noFill/>
          </a:ln>
        </p:spPr>
      </p:pic>
      <p:pic>
        <p:nvPicPr>
          <p:cNvPr id="172" name="Google Shape;172;p24"/>
          <p:cNvPicPr preferRelativeResize="0"/>
          <p:nvPr/>
        </p:nvPicPr>
        <p:blipFill>
          <a:blip r:embed="rId5">
            <a:alphaModFix/>
          </a:blip>
          <a:stretch>
            <a:fillRect/>
          </a:stretch>
        </p:blipFill>
        <p:spPr>
          <a:xfrm>
            <a:off x="6155863" y="3177625"/>
            <a:ext cx="2591225" cy="1918480"/>
          </a:xfrm>
          <a:prstGeom prst="rect">
            <a:avLst/>
          </a:prstGeom>
          <a:noFill/>
          <a:ln>
            <a:noFill/>
          </a:ln>
        </p:spPr>
      </p:pic>
      <p:pic>
        <p:nvPicPr>
          <p:cNvPr id="173" name="Google Shape;173;p24"/>
          <p:cNvPicPr preferRelativeResize="0"/>
          <p:nvPr/>
        </p:nvPicPr>
        <p:blipFill rotWithShape="1">
          <a:blip r:embed="rId6">
            <a:alphaModFix/>
          </a:blip>
          <a:srcRect b="5300" l="4732" r="56093" t="68287"/>
          <a:stretch/>
        </p:blipFill>
        <p:spPr>
          <a:xfrm>
            <a:off x="6112025" y="1137075"/>
            <a:ext cx="2678899" cy="1358476"/>
          </a:xfrm>
          <a:prstGeom prst="rect">
            <a:avLst/>
          </a:prstGeom>
          <a:noFill/>
          <a:ln>
            <a:noFill/>
          </a:ln>
        </p:spPr>
      </p:pic>
      <p:cxnSp>
        <p:nvCxnSpPr>
          <p:cNvPr id="174" name="Google Shape;174;p24"/>
          <p:cNvCxnSpPr/>
          <p:nvPr/>
        </p:nvCxnSpPr>
        <p:spPr>
          <a:xfrm>
            <a:off x="6036475" y="1166825"/>
            <a:ext cx="2750400" cy="119070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24"/>
          <p:cNvCxnSpPr/>
          <p:nvPr/>
        </p:nvCxnSpPr>
        <p:spPr>
          <a:xfrm flipH="1" rot="10800000">
            <a:off x="6119825" y="1178675"/>
            <a:ext cx="2667000" cy="12621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24"/>
          <p:cNvCxnSpPr>
            <a:stCxn id="173" idx="2"/>
            <a:endCxn id="172" idx="0"/>
          </p:cNvCxnSpPr>
          <p:nvPr/>
        </p:nvCxnSpPr>
        <p:spPr>
          <a:xfrm>
            <a:off x="7451475" y="2495551"/>
            <a:ext cx="0" cy="682200"/>
          </a:xfrm>
          <a:prstGeom prst="straightConnector1">
            <a:avLst/>
          </a:prstGeom>
          <a:noFill/>
          <a:ln cap="flat" cmpd="sng" w="9525">
            <a:solidFill>
              <a:schemeClr val="dk2"/>
            </a:solidFill>
            <a:prstDash val="solid"/>
            <a:round/>
            <a:headEnd len="med" w="med" type="none"/>
            <a:tailEnd len="med" w="med" type="triangle"/>
          </a:ln>
        </p:spPr>
      </p:cxnSp>
      <p:sp>
        <p:nvSpPr>
          <p:cNvPr id="177" name="Google Shape;177;p24"/>
          <p:cNvSpPr/>
          <p:nvPr/>
        </p:nvSpPr>
        <p:spPr>
          <a:xfrm>
            <a:off x="1219975" y="1390475"/>
            <a:ext cx="1658700" cy="1133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4"/>
          <p:cNvSpPr txBox="1"/>
          <p:nvPr/>
        </p:nvSpPr>
        <p:spPr>
          <a:xfrm>
            <a:off x="67850" y="1606425"/>
            <a:ext cx="9453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200">
                <a:solidFill>
                  <a:srgbClr val="FF0000"/>
                </a:solidFill>
                <a:latin typeface="Open Sans Medium"/>
                <a:ea typeface="Open Sans Medium"/>
                <a:cs typeface="Open Sans Medium"/>
                <a:sym typeface="Open Sans Medium"/>
              </a:rPr>
              <a:t>Map</a:t>
            </a:r>
            <a:endParaRPr sz="2200">
              <a:solidFill>
                <a:srgbClr val="FF0000"/>
              </a:solidFill>
              <a:latin typeface="Open Sans Medium"/>
              <a:ea typeface="Open Sans Medium"/>
              <a:cs typeface="Open Sans Medium"/>
              <a:sym typeface="Open Sans Medium"/>
            </a:endParaRPr>
          </a:p>
        </p:txBody>
      </p:sp>
      <p:sp>
        <p:nvSpPr>
          <p:cNvPr id="179" name="Google Shape;179;p24"/>
          <p:cNvSpPr/>
          <p:nvPr/>
        </p:nvSpPr>
        <p:spPr>
          <a:xfrm>
            <a:off x="1218225" y="2586725"/>
            <a:ext cx="1658700" cy="22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4"/>
          <p:cNvSpPr txBox="1"/>
          <p:nvPr/>
        </p:nvSpPr>
        <p:spPr>
          <a:xfrm>
            <a:off x="-352500" y="3792475"/>
            <a:ext cx="14148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200">
                <a:solidFill>
                  <a:srgbClr val="FF0000"/>
                </a:solidFill>
                <a:latin typeface="Open Sans Medium"/>
                <a:ea typeface="Open Sans Medium"/>
                <a:cs typeface="Open Sans Medium"/>
                <a:sym typeface="Open Sans Medium"/>
              </a:rPr>
              <a:t>My</a:t>
            </a:r>
            <a:r>
              <a:rPr lang="ko" sz="2200">
                <a:solidFill>
                  <a:srgbClr val="FF0000"/>
                </a:solidFill>
                <a:latin typeface="Open Sans Medium"/>
                <a:ea typeface="Open Sans Medium"/>
                <a:cs typeface="Open Sans Medium"/>
                <a:sym typeface="Open Sans Medium"/>
              </a:rPr>
              <a:t>List</a:t>
            </a:r>
            <a:endParaRPr sz="2200">
              <a:solidFill>
                <a:srgbClr val="FF0000"/>
              </a:solidFill>
              <a:latin typeface="Open Sans Medium"/>
              <a:ea typeface="Open Sans Medium"/>
              <a:cs typeface="Open Sans Medium"/>
              <a:sym typeface="Open Sans Medium"/>
            </a:endParaRPr>
          </a:p>
        </p:txBody>
      </p:sp>
      <p:sp>
        <p:nvSpPr>
          <p:cNvPr id="181" name="Google Shape;181;p24"/>
          <p:cNvSpPr/>
          <p:nvPr/>
        </p:nvSpPr>
        <p:spPr>
          <a:xfrm>
            <a:off x="1294425" y="2665427"/>
            <a:ext cx="1506300" cy="1133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2" name="Google Shape;182;p24"/>
          <p:cNvCxnSpPr>
            <a:endCxn id="183" idx="3"/>
          </p:cNvCxnSpPr>
          <p:nvPr/>
        </p:nvCxnSpPr>
        <p:spPr>
          <a:xfrm flipH="1">
            <a:off x="1013150" y="3339900"/>
            <a:ext cx="281400" cy="2400"/>
          </a:xfrm>
          <a:prstGeom prst="straightConnector1">
            <a:avLst/>
          </a:prstGeom>
          <a:noFill/>
          <a:ln cap="flat" cmpd="sng" w="9525">
            <a:solidFill>
              <a:srgbClr val="FF0000"/>
            </a:solidFill>
            <a:prstDash val="solid"/>
            <a:round/>
            <a:headEnd len="med" w="med" type="none"/>
            <a:tailEnd len="med" w="med" type="triangle"/>
          </a:ln>
        </p:spPr>
      </p:cxnSp>
      <p:sp>
        <p:nvSpPr>
          <p:cNvPr id="183" name="Google Shape;183;p24"/>
          <p:cNvSpPr txBox="1"/>
          <p:nvPr/>
        </p:nvSpPr>
        <p:spPr>
          <a:xfrm>
            <a:off x="-645550" y="2911350"/>
            <a:ext cx="1658700" cy="861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2200">
                <a:solidFill>
                  <a:srgbClr val="FF0000"/>
                </a:solidFill>
                <a:latin typeface="Open Sans Medium"/>
                <a:ea typeface="Open Sans Medium"/>
                <a:cs typeface="Open Sans Medium"/>
                <a:sym typeface="Open Sans Medium"/>
              </a:rPr>
              <a:t>Detail</a:t>
            </a:r>
            <a:endParaRPr sz="2200">
              <a:solidFill>
                <a:srgbClr val="FF0000"/>
              </a:solidFill>
              <a:latin typeface="Open Sans Medium"/>
              <a:ea typeface="Open Sans Medium"/>
              <a:cs typeface="Open Sans Medium"/>
              <a:sym typeface="Open Sans Medium"/>
            </a:endParaRPr>
          </a:p>
          <a:p>
            <a:pPr indent="0" lvl="0" marL="0" rtl="0" algn="r">
              <a:spcBef>
                <a:spcPts val="0"/>
              </a:spcBef>
              <a:spcAft>
                <a:spcPts val="0"/>
              </a:spcAft>
              <a:buNone/>
            </a:pPr>
            <a:r>
              <a:rPr lang="ko" sz="2200">
                <a:solidFill>
                  <a:srgbClr val="FF0000"/>
                </a:solidFill>
                <a:latin typeface="Open Sans Medium"/>
                <a:ea typeface="Open Sans Medium"/>
                <a:cs typeface="Open Sans Medium"/>
                <a:sym typeface="Open Sans Medium"/>
              </a:rPr>
              <a:t>Card</a:t>
            </a:r>
            <a:endParaRPr sz="2200">
              <a:solidFill>
                <a:srgbClr val="FF0000"/>
              </a:solidFill>
              <a:latin typeface="Open Sans Medium"/>
              <a:ea typeface="Open Sans Medium"/>
              <a:cs typeface="Open Sans Medium"/>
              <a:sym typeface="Open Sans Medium"/>
            </a:endParaRPr>
          </a:p>
        </p:txBody>
      </p:sp>
      <p:sp>
        <p:nvSpPr>
          <p:cNvPr id="184" name="Google Shape;184;p24"/>
          <p:cNvSpPr/>
          <p:nvPr/>
        </p:nvSpPr>
        <p:spPr>
          <a:xfrm>
            <a:off x="3158025" y="1011650"/>
            <a:ext cx="1595100" cy="167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24"/>
          <p:cNvSpPr txBox="1"/>
          <p:nvPr/>
        </p:nvSpPr>
        <p:spPr>
          <a:xfrm>
            <a:off x="4753125" y="2402400"/>
            <a:ext cx="2268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MyProof</a:t>
            </a:r>
            <a:endParaRPr sz="2200">
              <a:solidFill>
                <a:srgbClr val="FF0000"/>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Shots</a:t>
            </a:r>
            <a:endParaRPr sz="2200">
              <a:solidFill>
                <a:srgbClr val="FF0000"/>
              </a:solidFill>
              <a:latin typeface="Open Sans Medium"/>
              <a:ea typeface="Open Sans Medium"/>
              <a:cs typeface="Open Sans Medium"/>
              <a:sym typeface="Open Sans Medium"/>
            </a:endParaRPr>
          </a:p>
        </p:txBody>
      </p:sp>
      <p:sp>
        <p:nvSpPr>
          <p:cNvPr id="186" name="Google Shape;186;p24"/>
          <p:cNvSpPr/>
          <p:nvPr/>
        </p:nvSpPr>
        <p:spPr>
          <a:xfrm>
            <a:off x="4224025" y="2181300"/>
            <a:ext cx="391800" cy="44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4"/>
          <p:cNvSpPr txBox="1"/>
          <p:nvPr/>
        </p:nvSpPr>
        <p:spPr>
          <a:xfrm>
            <a:off x="3271050" y="1416100"/>
            <a:ext cx="207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ProofShot</a:t>
            </a:r>
            <a:endParaRPr sz="2200">
              <a:solidFill>
                <a:srgbClr val="FF0000"/>
              </a:solidFill>
              <a:latin typeface="Open Sans Medium"/>
              <a:ea typeface="Open Sans Medium"/>
              <a:cs typeface="Open Sans Medium"/>
              <a:sym typeface="Open Sans Medium"/>
            </a:endParaRPr>
          </a:p>
        </p:txBody>
      </p:sp>
      <p:cxnSp>
        <p:nvCxnSpPr>
          <p:cNvPr id="188" name="Google Shape;188;p24"/>
          <p:cNvCxnSpPr>
            <a:endCxn id="187" idx="2"/>
          </p:cNvCxnSpPr>
          <p:nvPr/>
        </p:nvCxnSpPr>
        <p:spPr>
          <a:xfrm rot="10800000">
            <a:off x="4306350" y="1939300"/>
            <a:ext cx="90900" cy="259500"/>
          </a:xfrm>
          <a:prstGeom prst="straightConnector1">
            <a:avLst/>
          </a:prstGeom>
          <a:noFill/>
          <a:ln cap="flat" cmpd="sng" w="9525">
            <a:solidFill>
              <a:srgbClr val="FF0000"/>
            </a:solidFill>
            <a:prstDash val="solid"/>
            <a:round/>
            <a:headEnd len="med" w="med" type="none"/>
            <a:tailEnd len="med" w="med" type="triangle"/>
          </a:ln>
        </p:spPr>
      </p:cxnSp>
      <p:cxnSp>
        <p:nvCxnSpPr>
          <p:cNvPr id="189" name="Google Shape;189;p24"/>
          <p:cNvCxnSpPr/>
          <p:nvPr/>
        </p:nvCxnSpPr>
        <p:spPr>
          <a:xfrm>
            <a:off x="4766800" y="2181300"/>
            <a:ext cx="276900" cy="316500"/>
          </a:xfrm>
          <a:prstGeom prst="straightConnector1">
            <a:avLst/>
          </a:prstGeom>
          <a:noFill/>
          <a:ln cap="flat" cmpd="sng" w="9525">
            <a:solidFill>
              <a:srgbClr val="FF0000"/>
            </a:solidFill>
            <a:prstDash val="solid"/>
            <a:round/>
            <a:headEnd len="med" w="med" type="none"/>
            <a:tailEnd len="med" w="med" type="triangle"/>
          </a:ln>
        </p:spPr>
      </p:cxnSp>
      <p:sp>
        <p:nvSpPr>
          <p:cNvPr id="190" name="Google Shape;190;p24"/>
          <p:cNvSpPr/>
          <p:nvPr/>
        </p:nvSpPr>
        <p:spPr>
          <a:xfrm>
            <a:off x="3163850" y="2727875"/>
            <a:ext cx="1595100" cy="200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4"/>
          <p:cNvSpPr txBox="1"/>
          <p:nvPr/>
        </p:nvSpPr>
        <p:spPr>
          <a:xfrm>
            <a:off x="3163850" y="4665050"/>
            <a:ext cx="1812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MyStamps</a:t>
            </a:r>
            <a:endParaRPr sz="2200">
              <a:solidFill>
                <a:srgbClr val="FF0000"/>
              </a:solidFill>
              <a:latin typeface="Open Sans Medium"/>
              <a:ea typeface="Open Sans Medium"/>
              <a:cs typeface="Open Sans Medium"/>
              <a:sym typeface="Open Sans Medium"/>
            </a:endParaRPr>
          </a:p>
        </p:txBody>
      </p:sp>
      <p:sp>
        <p:nvSpPr>
          <p:cNvPr id="192" name="Google Shape;192;p24"/>
          <p:cNvSpPr/>
          <p:nvPr/>
        </p:nvSpPr>
        <p:spPr>
          <a:xfrm>
            <a:off x="4224025" y="3832975"/>
            <a:ext cx="391800" cy="44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4"/>
          <p:cNvSpPr txBox="1"/>
          <p:nvPr/>
        </p:nvSpPr>
        <p:spPr>
          <a:xfrm>
            <a:off x="3714225" y="4198975"/>
            <a:ext cx="103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Stamp</a:t>
            </a:r>
            <a:endParaRPr sz="2200">
              <a:solidFill>
                <a:srgbClr val="FF0000"/>
              </a:solidFill>
              <a:latin typeface="Open Sans Medium"/>
              <a:ea typeface="Open Sans Medium"/>
              <a:cs typeface="Open Sans Medium"/>
              <a:sym typeface="Open Sans Medium"/>
            </a:endParaRPr>
          </a:p>
        </p:txBody>
      </p:sp>
      <p:sp>
        <p:nvSpPr>
          <p:cNvPr id="194" name="Google Shape;194;p24"/>
          <p:cNvSpPr/>
          <p:nvPr/>
        </p:nvSpPr>
        <p:spPr>
          <a:xfrm>
            <a:off x="6119825" y="3094200"/>
            <a:ext cx="2750400" cy="200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4"/>
          <p:cNvSpPr txBox="1"/>
          <p:nvPr/>
        </p:nvSpPr>
        <p:spPr>
          <a:xfrm>
            <a:off x="7881825" y="2510300"/>
            <a:ext cx="94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rgbClr val="FF0000"/>
                </a:solidFill>
                <a:latin typeface="Open Sans Medium"/>
                <a:ea typeface="Open Sans Medium"/>
                <a:cs typeface="Open Sans Medium"/>
                <a:sym typeface="Open Sans Medium"/>
              </a:rPr>
              <a:t>Stats</a:t>
            </a:r>
            <a:endParaRPr sz="2200">
              <a:solidFill>
                <a:srgbClr val="FF0000"/>
              </a:solidFill>
              <a:latin typeface="Open Sans Medium"/>
              <a:ea typeface="Open Sans Medium"/>
              <a:cs typeface="Open Sans Medium"/>
              <a:sym typeface="Open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Frontend</a:t>
            </a:r>
            <a:endParaRPr b="1" sz="2800">
              <a:solidFill>
                <a:srgbClr val="000000"/>
              </a:solidFill>
              <a:latin typeface="Open Sans"/>
              <a:ea typeface="Open Sans"/>
              <a:cs typeface="Open Sans"/>
              <a:sym typeface="Open Sans"/>
            </a:endParaRPr>
          </a:p>
        </p:txBody>
      </p:sp>
      <p:cxnSp>
        <p:nvCxnSpPr>
          <p:cNvPr id="201" name="Google Shape;201;p25"/>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02" name="Google Shape;202;p25"/>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Next.js</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203" name="Google Shape;203;p25"/>
          <p:cNvPicPr preferRelativeResize="0"/>
          <p:nvPr/>
        </p:nvPicPr>
        <p:blipFill rotWithShape="1">
          <a:blip r:embed="rId3">
            <a:alphaModFix/>
          </a:blip>
          <a:srcRect b="0" l="0" r="29750" t="0"/>
          <a:stretch/>
        </p:blipFill>
        <p:spPr>
          <a:xfrm>
            <a:off x="328600" y="1559725"/>
            <a:ext cx="2400575" cy="3237251"/>
          </a:xfrm>
          <a:prstGeom prst="rect">
            <a:avLst/>
          </a:prstGeom>
          <a:noFill/>
          <a:ln>
            <a:noFill/>
          </a:ln>
        </p:spPr>
      </p:pic>
      <p:sp>
        <p:nvSpPr>
          <p:cNvPr id="204" name="Google Shape;204;p25"/>
          <p:cNvSpPr txBox="1"/>
          <p:nvPr/>
        </p:nvSpPr>
        <p:spPr>
          <a:xfrm>
            <a:off x="5549150" y="1467800"/>
            <a:ext cx="3360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Next.js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app router</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ShadcnUI</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a:t>
            </a:r>
            <a:r>
              <a:rPr lang="ko" sz="2200">
                <a:solidFill>
                  <a:schemeClr val="dk1"/>
                </a:solidFill>
                <a:latin typeface="Open Sans Medium"/>
                <a:ea typeface="Open Sans Medium"/>
                <a:cs typeface="Open Sans Medium"/>
                <a:sym typeface="Open Sans Medium"/>
              </a:rPr>
              <a:t>UI component library</a:t>
            </a:r>
            <a:r>
              <a:rPr lang="ko" sz="2200">
                <a:solidFill>
                  <a:schemeClr val="dk1"/>
                </a:solidFill>
                <a:latin typeface="Open Sans Medium"/>
                <a:ea typeface="Open Sans Medium"/>
                <a:cs typeface="Open Sans Medium"/>
                <a:sym typeface="Open Sans Medium"/>
              </a:rPr>
              <a:t>)</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typescript</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200">
              <a:solidFill>
                <a:schemeClr val="dk1"/>
              </a:solidFill>
              <a:latin typeface="Open Sans Medium"/>
              <a:ea typeface="Open Sans Medium"/>
              <a:cs typeface="Open Sans Medium"/>
              <a:sym typeface="Open Sans Medium"/>
            </a:endParaRPr>
          </a:p>
        </p:txBody>
      </p:sp>
      <p:pic>
        <p:nvPicPr>
          <p:cNvPr id="205" name="Google Shape;205;p25"/>
          <p:cNvPicPr preferRelativeResize="0"/>
          <p:nvPr/>
        </p:nvPicPr>
        <p:blipFill>
          <a:blip r:embed="rId4">
            <a:alphaModFix/>
          </a:blip>
          <a:stretch>
            <a:fillRect/>
          </a:stretch>
        </p:blipFill>
        <p:spPr>
          <a:xfrm>
            <a:off x="2678900" y="1467800"/>
            <a:ext cx="2210399" cy="3421099"/>
          </a:xfrm>
          <a:prstGeom prst="rect">
            <a:avLst/>
          </a:prstGeom>
          <a:noFill/>
          <a:ln>
            <a:noFill/>
          </a:ln>
        </p:spPr>
      </p:pic>
      <p:sp>
        <p:nvSpPr>
          <p:cNvPr id="206" name="Google Shape;206;p25"/>
          <p:cNvSpPr/>
          <p:nvPr/>
        </p:nvSpPr>
        <p:spPr>
          <a:xfrm>
            <a:off x="504400" y="1559725"/>
            <a:ext cx="352500" cy="15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5"/>
          <p:cNvSpPr/>
          <p:nvPr/>
        </p:nvSpPr>
        <p:spPr>
          <a:xfrm>
            <a:off x="3076500" y="1559725"/>
            <a:ext cx="352500" cy="15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25"/>
          <p:cNvSpPr/>
          <p:nvPr/>
        </p:nvSpPr>
        <p:spPr>
          <a:xfrm>
            <a:off x="1030000" y="4646075"/>
            <a:ext cx="352500" cy="15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9" name="Google Shape;209;p25"/>
          <p:cNvCxnSpPr/>
          <p:nvPr/>
        </p:nvCxnSpPr>
        <p:spPr>
          <a:xfrm>
            <a:off x="866575" y="1623150"/>
            <a:ext cx="4483500" cy="291300"/>
          </a:xfrm>
          <a:prstGeom prst="straightConnector1">
            <a:avLst/>
          </a:prstGeom>
          <a:noFill/>
          <a:ln cap="flat" cmpd="sng" w="9525">
            <a:solidFill>
              <a:srgbClr val="FF0000"/>
            </a:solidFill>
            <a:prstDash val="solid"/>
            <a:round/>
            <a:headEnd len="med" w="med" type="none"/>
            <a:tailEnd len="med" w="med" type="triangle"/>
          </a:ln>
        </p:spPr>
      </p:cxnSp>
      <p:cxnSp>
        <p:nvCxnSpPr>
          <p:cNvPr id="210" name="Google Shape;210;p25"/>
          <p:cNvCxnSpPr/>
          <p:nvPr/>
        </p:nvCxnSpPr>
        <p:spPr>
          <a:xfrm>
            <a:off x="3428875" y="1623150"/>
            <a:ext cx="1935600" cy="1272300"/>
          </a:xfrm>
          <a:prstGeom prst="straightConnector1">
            <a:avLst/>
          </a:prstGeom>
          <a:noFill/>
          <a:ln cap="flat" cmpd="sng" w="9525">
            <a:solidFill>
              <a:srgbClr val="FF0000"/>
            </a:solidFill>
            <a:prstDash val="solid"/>
            <a:round/>
            <a:headEnd len="med" w="med" type="none"/>
            <a:tailEnd len="med" w="med" type="triangle"/>
          </a:ln>
        </p:spPr>
      </p:cxnSp>
      <p:cxnSp>
        <p:nvCxnSpPr>
          <p:cNvPr id="211" name="Google Shape;211;p25"/>
          <p:cNvCxnSpPr>
            <a:stCxn id="208" idx="3"/>
          </p:cNvCxnSpPr>
          <p:nvPr/>
        </p:nvCxnSpPr>
        <p:spPr>
          <a:xfrm flipH="1" rot="10800000">
            <a:off x="1382500" y="4061225"/>
            <a:ext cx="4024500" cy="660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a:t>
            </a:r>
            <a:r>
              <a:rPr b="1" lang="ko" sz="2800">
                <a:latin typeface="Open Sans"/>
                <a:ea typeface="Open Sans"/>
                <a:cs typeface="Open Sans"/>
                <a:sym typeface="Open Sans"/>
              </a:rPr>
              <a:t>: Frontend</a:t>
            </a:r>
            <a:endParaRPr b="1" sz="2800">
              <a:solidFill>
                <a:srgbClr val="000000"/>
              </a:solidFill>
              <a:latin typeface="Open Sans"/>
              <a:ea typeface="Open Sans"/>
              <a:cs typeface="Open Sans"/>
              <a:sym typeface="Open Sans"/>
            </a:endParaRPr>
          </a:p>
        </p:txBody>
      </p:sp>
      <p:cxnSp>
        <p:nvCxnSpPr>
          <p:cNvPr id="217" name="Google Shape;217;p26"/>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18" name="Google Shape;218;p26"/>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ko" sz="2200">
                <a:solidFill>
                  <a:schemeClr val="dk1"/>
                </a:solidFill>
                <a:latin typeface="Open Sans Medium"/>
                <a:ea typeface="Open Sans Medium"/>
                <a:cs typeface="Open Sans Medium"/>
                <a:sym typeface="Open Sans Medium"/>
              </a:rPr>
              <a:t>PWA</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rPr lang="ko" sz="2200">
                <a:solidFill>
                  <a:schemeClr val="dk1"/>
                </a:solidFill>
                <a:latin typeface="Open Sans Medium"/>
                <a:ea typeface="Open Sans Medium"/>
                <a:cs typeface="Open Sans Medium"/>
                <a:sym typeface="Open Sans Medium"/>
              </a:rPr>
              <a:t>- </a:t>
            </a:r>
            <a:r>
              <a:rPr lang="ko" sz="2200" u="sng">
                <a:solidFill>
                  <a:schemeClr val="hlink"/>
                </a:solidFill>
                <a:latin typeface="Open Sans Medium"/>
                <a:ea typeface="Open Sans Medium"/>
                <a:cs typeface="Open Sans Medium"/>
                <a:sym typeface="Open Sans Medium"/>
                <a:hlinkClick r:id="rId3"/>
              </a:rPr>
              <a:t>https://capstone-team-f-fe.vercel.app/</a:t>
            </a:r>
            <a:endParaRPr sz="2200">
              <a:solidFill>
                <a:schemeClr val="dk1"/>
              </a:solidFill>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rPr lang="ko" sz="2200">
                <a:latin typeface="Open Sans Medium"/>
                <a:ea typeface="Open Sans Medium"/>
                <a:cs typeface="Open Sans Medium"/>
                <a:sym typeface="Open Sans Medium"/>
              </a:rPr>
              <a:t>- </a:t>
            </a:r>
            <a:r>
              <a:rPr lang="ko" sz="2200">
                <a:solidFill>
                  <a:srgbClr val="0000FF"/>
                </a:solidFill>
                <a:latin typeface="Open Sans Medium"/>
                <a:ea typeface="Open Sans Medium"/>
                <a:cs typeface="Open Sans Medium"/>
                <a:sym typeface="Open Sans Medium"/>
              </a:rPr>
              <a:t>Temporal deployment for front-end</a:t>
            </a:r>
            <a:endParaRPr sz="2200">
              <a:solidFill>
                <a:srgbClr val="0000FF"/>
              </a:solidFill>
              <a:latin typeface="Open Sans Medium"/>
              <a:ea typeface="Open Sans Medium"/>
              <a:cs typeface="Open Sans Medium"/>
              <a:sym typeface="Open Sans Medium"/>
            </a:endParaRPr>
          </a:p>
          <a:p>
            <a:pPr indent="0" lvl="0" marL="0" rtl="0" algn="l">
              <a:spcBef>
                <a:spcPts val="0"/>
              </a:spcBef>
              <a:spcAft>
                <a:spcPts val="0"/>
              </a:spcAft>
              <a:buClr>
                <a:schemeClr val="dk1"/>
              </a:buClr>
              <a:buSzPts val="1100"/>
              <a:buFont typeface="Arial"/>
              <a:buNone/>
            </a:pPr>
            <a:r>
              <a:t/>
            </a:r>
            <a:endParaRPr sz="2200">
              <a:solidFill>
                <a:schemeClr val="dk1"/>
              </a:solidFill>
              <a:latin typeface="Open Sans Medium"/>
              <a:ea typeface="Open Sans Medium"/>
              <a:cs typeface="Open Sans Medium"/>
              <a:sym typeface="Open Sans Medium"/>
            </a:endParaRPr>
          </a:p>
        </p:txBody>
      </p:sp>
      <p:pic>
        <p:nvPicPr>
          <p:cNvPr id="219" name="Google Shape;219;p26"/>
          <p:cNvPicPr preferRelativeResize="0"/>
          <p:nvPr/>
        </p:nvPicPr>
        <p:blipFill>
          <a:blip r:embed="rId4">
            <a:alphaModFix/>
          </a:blip>
          <a:stretch>
            <a:fillRect/>
          </a:stretch>
        </p:blipFill>
        <p:spPr>
          <a:xfrm>
            <a:off x="760525" y="2852273"/>
            <a:ext cx="2921900" cy="1323975"/>
          </a:xfrm>
          <a:prstGeom prst="rect">
            <a:avLst/>
          </a:prstGeom>
          <a:noFill/>
          <a:ln>
            <a:noFill/>
          </a:ln>
        </p:spPr>
      </p:pic>
      <p:sp>
        <p:nvSpPr>
          <p:cNvPr id="220" name="Google Shape;220;p26"/>
          <p:cNvSpPr/>
          <p:nvPr/>
        </p:nvSpPr>
        <p:spPr>
          <a:xfrm>
            <a:off x="3362925" y="2782525"/>
            <a:ext cx="319500" cy="327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1" name="Google Shape;221;p26"/>
          <p:cNvPicPr preferRelativeResize="0"/>
          <p:nvPr/>
        </p:nvPicPr>
        <p:blipFill>
          <a:blip r:embed="rId5">
            <a:alphaModFix/>
          </a:blip>
          <a:stretch>
            <a:fillRect/>
          </a:stretch>
        </p:blipFill>
        <p:spPr>
          <a:xfrm>
            <a:off x="5891700" y="950275"/>
            <a:ext cx="2376585" cy="3992098"/>
          </a:xfrm>
          <a:prstGeom prst="rect">
            <a:avLst/>
          </a:prstGeom>
          <a:noFill/>
          <a:ln>
            <a:noFill/>
          </a:ln>
        </p:spPr>
      </p:pic>
      <p:sp>
        <p:nvSpPr>
          <p:cNvPr id="222" name="Google Shape;222;p26"/>
          <p:cNvSpPr txBox="1"/>
          <p:nvPr/>
        </p:nvSpPr>
        <p:spPr>
          <a:xfrm>
            <a:off x="80150" y="3314350"/>
            <a:ext cx="216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rgbClr val="0000FF"/>
              </a:solidFill>
              <a:latin typeface="Open Sans Medium"/>
              <a:ea typeface="Open Sans Medium"/>
              <a:cs typeface="Open Sans Medium"/>
              <a:sym typeface="Open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Frontend - My Page</a:t>
            </a:r>
            <a:endParaRPr b="1" sz="2800">
              <a:solidFill>
                <a:srgbClr val="000000"/>
              </a:solidFill>
              <a:latin typeface="Open Sans"/>
              <a:ea typeface="Open Sans"/>
              <a:cs typeface="Open Sans"/>
              <a:sym typeface="Open Sans"/>
            </a:endParaRPr>
          </a:p>
        </p:txBody>
      </p:sp>
      <p:cxnSp>
        <p:nvCxnSpPr>
          <p:cNvPr id="228" name="Google Shape;228;p27"/>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29" name="Google Shape;229;p27"/>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30" name="Google Shape;230;p27"/>
          <p:cNvPicPr preferRelativeResize="0"/>
          <p:nvPr/>
        </p:nvPicPr>
        <p:blipFill>
          <a:blip r:embed="rId3">
            <a:alphaModFix/>
          </a:blip>
          <a:stretch>
            <a:fillRect/>
          </a:stretch>
        </p:blipFill>
        <p:spPr>
          <a:xfrm>
            <a:off x="3427340" y="1000788"/>
            <a:ext cx="2289324" cy="3774276"/>
          </a:xfrm>
          <a:prstGeom prst="rect">
            <a:avLst/>
          </a:prstGeom>
          <a:noFill/>
          <a:ln>
            <a:noFill/>
          </a:ln>
        </p:spPr>
      </p:pic>
      <p:pic>
        <p:nvPicPr>
          <p:cNvPr id="231" name="Google Shape;231;p27"/>
          <p:cNvPicPr preferRelativeResize="0"/>
          <p:nvPr/>
        </p:nvPicPr>
        <p:blipFill>
          <a:blip r:embed="rId4">
            <a:alphaModFix/>
          </a:blip>
          <a:stretch>
            <a:fillRect/>
          </a:stretch>
        </p:blipFill>
        <p:spPr>
          <a:xfrm>
            <a:off x="5814800" y="974086"/>
            <a:ext cx="2662450" cy="3205325"/>
          </a:xfrm>
          <a:prstGeom prst="rect">
            <a:avLst/>
          </a:prstGeom>
          <a:noFill/>
          <a:ln>
            <a:noFill/>
          </a:ln>
        </p:spPr>
      </p:pic>
      <p:pic>
        <p:nvPicPr>
          <p:cNvPr id="232" name="Google Shape;232;p27"/>
          <p:cNvPicPr preferRelativeResize="0"/>
          <p:nvPr/>
        </p:nvPicPr>
        <p:blipFill>
          <a:blip r:embed="rId5">
            <a:alphaModFix/>
          </a:blip>
          <a:stretch>
            <a:fillRect/>
          </a:stretch>
        </p:blipFill>
        <p:spPr>
          <a:xfrm>
            <a:off x="1172175" y="884776"/>
            <a:ext cx="1281903" cy="3774274"/>
          </a:xfrm>
          <a:prstGeom prst="rect">
            <a:avLst/>
          </a:prstGeom>
          <a:noFill/>
          <a:ln>
            <a:noFill/>
          </a:ln>
        </p:spPr>
      </p:pic>
      <p:sp>
        <p:nvSpPr>
          <p:cNvPr id="233" name="Google Shape;233;p27"/>
          <p:cNvSpPr txBox="1"/>
          <p:nvPr/>
        </p:nvSpPr>
        <p:spPr>
          <a:xfrm>
            <a:off x="1277625" y="4518100"/>
            <a:ext cx="1071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Figma</a:t>
            </a:r>
            <a:endParaRPr sz="2200">
              <a:solidFill>
                <a:schemeClr val="dk1"/>
              </a:solidFill>
              <a:latin typeface="Open Sans Medium"/>
              <a:ea typeface="Open Sans Medium"/>
              <a:cs typeface="Open Sans Medium"/>
              <a:sym typeface="Open Sans Medium"/>
            </a:endParaRPr>
          </a:p>
        </p:txBody>
      </p:sp>
      <p:sp>
        <p:nvSpPr>
          <p:cNvPr id="234" name="Google Shape;234;p27"/>
          <p:cNvSpPr txBox="1"/>
          <p:nvPr/>
        </p:nvSpPr>
        <p:spPr>
          <a:xfrm>
            <a:off x="5594275" y="4179400"/>
            <a:ext cx="31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Basic Layout implementation</a:t>
            </a:r>
            <a:endParaRPr sz="2200">
              <a:solidFill>
                <a:schemeClr val="dk1"/>
              </a:solidFill>
              <a:latin typeface="Open Sans Medium"/>
              <a:ea typeface="Open Sans Medium"/>
              <a:cs typeface="Open Sans Medium"/>
              <a:sym typeface="Open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Frontend - Map Page</a:t>
            </a:r>
            <a:endParaRPr b="1" sz="2800">
              <a:solidFill>
                <a:srgbClr val="000000"/>
              </a:solidFill>
              <a:latin typeface="Open Sans"/>
              <a:ea typeface="Open Sans"/>
              <a:cs typeface="Open Sans"/>
              <a:sym typeface="Open Sans"/>
            </a:endParaRPr>
          </a:p>
        </p:txBody>
      </p:sp>
      <p:cxnSp>
        <p:nvCxnSpPr>
          <p:cNvPr id="240" name="Google Shape;240;p28"/>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41" name="Google Shape;241;p28"/>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42" name="Google Shape;242;p28"/>
          <p:cNvPicPr preferRelativeResize="0"/>
          <p:nvPr/>
        </p:nvPicPr>
        <p:blipFill rotWithShape="1">
          <a:blip r:embed="rId3">
            <a:alphaModFix/>
          </a:blip>
          <a:srcRect b="0" l="0" r="0" t="4131"/>
          <a:stretch/>
        </p:blipFill>
        <p:spPr>
          <a:xfrm>
            <a:off x="2046425" y="1000800"/>
            <a:ext cx="4251975" cy="3492874"/>
          </a:xfrm>
          <a:prstGeom prst="rect">
            <a:avLst/>
          </a:prstGeom>
          <a:noFill/>
          <a:ln>
            <a:noFill/>
          </a:ln>
        </p:spPr>
      </p:pic>
      <p:sp>
        <p:nvSpPr>
          <p:cNvPr id="243" name="Google Shape;243;p28"/>
          <p:cNvSpPr txBox="1"/>
          <p:nvPr/>
        </p:nvSpPr>
        <p:spPr>
          <a:xfrm>
            <a:off x="2496825" y="4518100"/>
            <a:ext cx="1071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Figma</a:t>
            </a:r>
            <a:endParaRPr sz="2200">
              <a:solidFill>
                <a:schemeClr val="dk1"/>
              </a:solidFill>
              <a:latin typeface="Open Sans Medium"/>
              <a:ea typeface="Open Sans Medium"/>
              <a:cs typeface="Open Sans Medium"/>
              <a:sym typeface="Open Sans Medium"/>
            </a:endParaRPr>
          </a:p>
        </p:txBody>
      </p:sp>
      <p:sp>
        <p:nvSpPr>
          <p:cNvPr id="244" name="Google Shape;244;p28"/>
          <p:cNvSpPr txBox="1"/>
          <p:nvPr/>
        </p:nvSpPr>
        <p:spPr>
          <a:xfrm>
            <a:off x="3710000" y="4272550"/>
            <a:ext cx="31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Basic Layout implementation</a:t>
            </a:r>
            <a:endParaRPr sz="2200">
              <a:solidFill>
                <a:schemeClr val="dk1"/>
              </a:solidFill>
              <a:latin typeface="Open Sans Medium"/>
              <a:ea typeface="Open Sans Medium"/>
              <a:cs typeface="Open Sans Medium"/>
              <a:sym typeface="Open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Backend</a:t>
            </a:r>
            <a:endParaRPr b="1" sz="2800">
              <a:solidFill>
                <a:srgbClr val="000000"/>
              </a:solidFill>
              <a:latin typeface="Open Sans"/>
              <a:ea typeface="Open Sans"/>
              <a:cs typeface="Open Sans"/>
              <a:sym typeface="Open Sans"/>
            </a:endParaRPr>
          </a:p>
        </p:txBody>
      </p:sp>
      <p:cxnSp>
        <p:nvCxnSpPr>
          <p:cNvPr id="250" name="Google Shape;250;p29"/>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51" name="Google Shape;251;p29"/>
          <p:cNvSpPr txBox="1"/>
          <p:nvPr/>
        </p:nvSpPr>
        <p:spPr>
          <a:xfrm>
            <a:off x="311700" y="850375"/>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API documentation: ex) Auth API</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252" name="Google Shape;252;p29"/>
          <p:cNvPicPr preferRelativeResize="0"/>
          <p:nvPr/>
        </p:nvPicPr>
        <p:blipFill rotWithShape="1">
          <a:blip r:embed="rId3">
            <a:alphaModFix/>
          </a:blip>
          <a:srcRect b="40982" l="0" r="0" t="0"/>
          <a:stretch/>
        </p:blipFill>
        <p:spPr>
          <a:xfrm>
            <a:off x="349350" y="1463400"/>
            <a:ext cx="8445301" cy="3379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Backend</a:t>
            </a:r>
            <a:endParaRPr b="1" sz="2800">
              <a:solidFill>
                <a:srgbClr val="000000"/>
              </a:solidFill>
              <a:latin typeface="Open Sans"/>
              <a:ea typeface="Open Sans"/>
              <a:cs typeface="Open Sans"/>
              <a:sym typeface="Open Sans"/>
            </a:endParaRPr>
          </a:p>
        </p:txBody>
      </p:sp>
      <p:cxnSp>
        <p:nvCxnSpPr>
          <p:cNvPr id="258" name="Google Shape;258;p30"/>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59" name="Google Shape;259;p30"/>
          <p:cNvSpPr txBox="1"/>
          <p:nvPr/>
        </p:nvSpPr>
        <p:spPr>
          <a:xfrm>
            <a:off x="311700" y="850375"/>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Entity &amp; Repository with JPA (Java Persistence API) + Spring</a:t>
            </a:r>
            <a:endParaRPr sz="2200">
              <a:solidFill>
                <a:schemeClr val="dk1"/>
              </a:solidFill>
              <a:highlight>
                <a:srgbClr val="FFFFFF"/>
              </a:highlight>
              <a:latin typeface="Open Sans Medium"/>
              <a:ea typeface="Open Sans Medium"/>
              <a:cs typeface="Open Sans Medium"/>
              <a:sym typeface="Open Sans Medium"/>
            </a:endParaRPr>
          </a:p>
        </p:txBody>
      </p:sp>
      <p:grpSp>
        <p:nvGrpSpPr>
          <p:cNvPr id="260" name="Google Shape;260;p30"/>
          <p:cNvGrpSpPr/>
          <p:nvPr/>
        </p:nvGrpSpPr>
        <p:grpSpPr>
          <a:xfrm>
            <a:off x="399268" y="1465200"/>
            <a:ext cx="4111990" cy="3646679"/>
            <a:chOff x="426425" y="1560300"/>
            <a:chExt cx="3796151" cy="3283226"/>
          </a:xfrm>
        </p:grpSpPr>
        <p:grpSp>
          <p:nvGrpSpPr>
            <p:cNvPr id="261" name="Google Shape;261;p30"/>
            <p:cNvGrpSpPr/>
            <p:nvPr/>
          </p:nvGrpSpPr>
          <p:grpSpPr>
            <a:xfrm>
              <a:off x="426425" y="1560300"/>
              <a:ext cx="3796151" cy="3119450"/>
              <a:chOff x="426425" y="1560300"/>
              <a:chExt cx="3796151" cy="3119450"/>
            </a:xfrm>
          </p:grpSpPr>
          <p:pic>
            <p:nvPicPr>
              <p:cNvPr id="262" name="Google Shape;262;p30"/>
              <p:cNvPicPr preferRelativeResize="0"/>
              <p:nvPr/>
            </p:nvPicPr>
            <p:blipFill rotWithShape="1">
              <a:blip r:embed="rId3">
                <a:alphaModFix/>
              </a:blip>
              <a:srcRect b="59145" l="37871" r="5239" t="0"/>
              <a:stretch/>
            </p:blipFill>
            <p:spPr>
              <a:xfrm>
                <a:off x="426425" y="1560300"/>
                <a:ext cx="3796151" cy="3119450"/>
              </a:xfrm>
              <a:prstGeom prst="rect">
                <a:avLst/>
              </a:prstGeom>
              <a:noFill/>
              <a:ln>
                <a:noFill/>
              </a:ln>
            </p:spPr>
          </p:pic>
          <p:sp>
            <p:nvSpPr>
              <p:cNvPr id="263" name="Google Shape;263;p30"/>
              <p:cNvSpPr/>
              <p:nvPr/>
            </p:nvSpPr>
            <p:spPr>
              <a:xfrm>
                <a:off x="460800" y="2171300"/>
                <a:ext cx="204300" cy="23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4" name="Google Shape;264;p30"/>
            <p:cNvSpPr/>
            <p:nvPr/>
          </p:nvSpPr>
          <p:spPr>
            <a:xfrm rot="-123829">
              <a:off x="2203918" y="2044790"/>
              <a:ext cx="99965" cy="2797871"/>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5" name="Google Shape;265;p30"/>
            <p:cNvCxnSpPr/>
            <p:nvPr/>
          </p:nvCxnSpPr>
          <p:spPr>
            <a:xfrm>
              <a:off x="2218300" y="1985000"/>
              <a:ext cx="166800" cy="566100"/>
            </a:xfrm>
            <a:prstGeom prst="straightConnector1">
              <a:avLst/>
            </a:prstGeom>
            <a:noFill/>
            <a:ln cap="flat" cmpd="sng" w="38100">
              <a:solidFill>
                <a:schemeClr val="lt1"/>
              </a:solidFill>
              <a:prstDash val="solid"/>
              <a:round/>
              <a:headEnd len="med" w="med" type="none"/>
              <a:tailEnd len="med" w="med" type="none"/>
            </a:ln>
          </p:spPr>
        </p:cxnSp>
      </p:grpSp>
      <p:pic>
        <p:nvPicPr>
          <p:cNvPr id="266" name="Google Shape;266;p30"/>
          <p:cNvPicPr preferRelativeResize="0"/>
          <p:nvPr/>
        </p:nvPicPr>
        <p:blipFill>
          <a:blip r:embed="rId4">
            <a:alphaModFix/>
          </a:blip>
          <a:stretch>
            <a:fillRect/>
          </a:stretch>
        </p:blipFill>
        <p:spPr>
          <a:xfrm>
            <a:off x="5283775" y="1465201"/>
            <a:ext cx="3548524" cy="3432699"/>
          </a:xfrm>
          <a:prstGeom prst="rect">
            <a:avLst/>
          </a:prstGeom>
          <a:noFill/>
          <a:ln>
            <a:noFill/>
          </a:ln>
        </p:spPr>
      </p:pic>
      <p:cxnSp>
        <p:nvCxnSpPr>
          <p:cNvPr id="267" name="Google Shape;267;p30"/>
          <p:cNvCxnSpPr/>
          <p:nvPr/>
        </p:nvCxnSpPr>
        <p:spPr>
          <a:xfrm>
            <a:off x="3445100" y="1914475"/>
            <a:ext cx="2104200" cy="639900"/>
          </a:xfrm>
          <a:prstGeom prst="straightConnector1">
            <a:avLst/>
          </a:prstGeom>
          <a:noFill/>
          <a:ln cap="flat" cmpd="sng" w="28575">
            <a:solidFill>
              <a:srgbClr val="557413"/>
            </a:solidFill>
            <a:prstDash val="solid"/>
            <a:round/>
            <a:headEnd len="med" w="med" type="none"/>
            <a:tailEnd len="med" w="med" type="triangle"/>
          </a:ln>
        </p:spPr>
      </p:cxnSp>
      <p:cxnSp>
        <p:nvCxnSpPr>
          <p:cNvPr id="268" name="Google Shape;268;p30"/>
          <p:cNvCxnSpPr/>
          <p:nvPr/>
        </p:nvCxnSpPr>
        <p:spPr>
          <a:xfrm>
            <a:off x="3857400" y="2198800"/>
            <a:ext cx="1706100" cy="1052100"/>
          </a:xfrm>
          <a:prstGeom prst="straightConnector1">
            <a:avLst/>
          </a:prstGeom>
          <a:noFill/>
          <a:ln cap="flat" cmpd="sng" w="28575">
            <a:solidFill>
              <a:srgbClr val="557413"/>
            </a:solidFill>
            <a:prstDash val="solid"/>
            <a:round/>
            <a:headEnd len="med" w="med" type="none"/>
            <a:tailEnd len="med" w="med" type="triangle"/>
          </a:ln>
        </p:spPr>
      </p:cxnSp>
      <p:cxnSp>
        <p:nvCxnSpPr>
          <p:cNvPr id="269" name="Google Shape;269;p30"/>
          <p:cNvCxnSpPr/>
          <p:nvPr/>
        </p:nvCxnSpPr>
        <p:spPr>
          <a:xfrm>
            <a:off x="3800525" y="2497350"/>
            <a:ext cx="1819800" cy="1350300"/>
          </a:xfrm>
          <a:prstGeom prst="straightConnector1">
            <a:avLst/>
          </a:prstGeom>
          <a:noFill/>
          <a:ln cap="flat" cmpd="sng" w="28575">
            <a:solidFill>
              <a:srgbClr val="557413"/>
            </a:solidFill>
            <a:prstDash val="solid"/>
            <a:round/>
            <a:headEnd len="med" w="med" type="none"/>
            <a:tailEnd len="med" w="med" type="triangle"/>
          </a:ln>
        </p:spPr>
      </p:cxnSp>
      <p:cxnSp>
        <p:nvCxnSpPr>
          <p:cNvPr id="270" name="Google Shape;270;p30"/>
          <p:cNvCxnSpPr/>
          <p:nvPr/>
        </p:nvCxnSpPr>
        <p:spPr>
          <a:xfrm>
            <a:off x="3828950" y="2795900"/>
            <a:ext cx="1706100" cy="1364700"/>
          </a:xfrm>
          <a:prstGeom prst="straightConnector1">
            <a:avLst/>
          </a:prstGeom>
          <a:noFill/>
          <a:ln cap="flat" cmpd="sng" w="28575">
            <a:solidFill>
              <a:srgbClr val="557413"/>
            </a:solidFill>
            <a:prstDash val="solid"/>
            <a:round/>
            <a:headEnd len="med" w="med" type="none"/>
            <a:tailEnd len="med" w="med" type="triangle"/>
          </a:ln>
        </p:spPr>
      </p:cxnSp>
      <p:cxnSp>
        <p:nvCxnSpPr>
          <p:cNvPr id="271" name="Google Shape;271;p30"/>
          <p:cNvCxnSpPr/>
          <p:nvPr/>
        </p:nvCxnSpPr>
        <p:spPr>
          <a:xfrm>
            <a:off x="3800525" y="3080225"/>
            <a:ext cx="1748700" cy="1606500"/>
          </a:xfrm>
          <a:prstGeom prst="straightConnector1">
            <a:avLst/>
          </a:prstGeom>
          <a:noFill/>
          <a:ln cap="flat" cmpd="sng" w="28575">
            <a:solidFill>
              <a:srgbClr val="557413"/>
            </a:solidFill>
            <a:prstDash val="solid"/>
            <a:round/>
            <a:headEnd len="med" w="med" type="none"/>
            <a:tailEnd len="med" w="med" type="triangle"/>
          </a:ln>
        </p:spPr>
      </p:cxnSp>
      <p:sp>
        <p:nvSpPr>
          <p:cNvPr id="272" name="Google Shape;272;p30"/>
          <p:cNvSpPr/>
          <p:nvPr/>
        </p:nvSpPr>
        <p:spPr>
          <a:xfrm>
            <a:off x="5591800" y="2844000"/>
            <a:ext cx="767700" cy="227400"/>
          </a:xfrm>
          <a:prstGeom prst="rect">
            <a:avLst/>
          </a:prstGeom>
          <a:noFill/>
          <a:ln cap="flat" cmpd="sng" w="28575">
            <a:solidFill>
              <a:srgbClr val="5574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0"/>
          <p:cNvSpPr txBox="1"/>
          <p:nvPr/>
        </p:nvSpPr>
        <p:spPr>
          <a:xfrm>
            <a:off x="2686350" y="3644150"/>
            <a:ext cx="1748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One : Many</a:t>
            </a:r>
            <a:endParaRPr sz="2200">
              <a:solidFill>
                <a:schemeClr val="dk1"/>
              </a:solidFill>
              <a:latin typeface="Open Sans Medium"/>
              <a:ea typeface="Open Sans Medium"/>
              <a:cs typeface="Open Sans Medium"/>
              <a:sym typeface="Open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Backend</a:t>
            </a:r>
            <a:endParaRPr b="1" sz="2800">
              <a:solidFill>
                <a:srgbClr val="000000"/>
              </a:solidFill>
              <a:latin typeface="Open Sans"/>
              <a:ea typeface="Open Sans"/>
              <a:cs typeface="Open Sans"/>
              <a:sym typeface="Open Sans"/>
            </a:endParaRPr>
          </a:p>
        </p:txBody>
      </p:sp>
      <p:cxnSp>
        <p:nvCxnSpPr>
          <p:cNvPr id="279" name="Google Shape;279;p31"/>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80" name="Google Shape;280;p31"/>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Authentication with </a:t>
            </a:r>
            <a:r>
              <a:rPr b="1" lang="ko" sz="2200">
                <a:solidFill>
                  <a:schemeClr val="dk1"/>
                </a:solidFill>
                <a:highlight>
                  <a:srgbClr val="FFFFFF"/>
                </a:highlight>
                <a:latin typeface="Open Sans"/>
                <a:ea typeface="Open Sans"/>
                <a:cs typeface="Open Sans"/>
                <a:sym typeface="Open Sans"/>
              </a:rPr>
              <a:t>JWT (Json Web Token)</a:t>
            </a:r>
            <a:endParaRPr b="1" sz="2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281" name="Google Shape;281;p31"/>
          <p:cNvPicPr preferRelativeResize="0"/>
          <p:nvPr/>
        </p:nvPicPr>
        <p:blipFill rotWithShape="1">
          <a:blip r:embed="rId3">
            <a:alphaModFix/>
          </a:blip>
          <a:srcRect b="0" l="4474" r="4764" t="8558"/>
          <a:stretch/>
        </p:blipFill>
        <p:spPr>
          <a:xfrm>
            <a:off x="311700" y="1465200"/>
            <a:ext cx="8520602" cy="1949150"/>
          </a:xfrm>
          <a:prstGeom prst="rect">
            <a:avLst/>
          </a:prstGeom>
          <a:noFill/>
          <a:ln>
            <a:noFill/>
          </a:ln>
        </p:spPr>
      </p:pic>
      <p:sp>
        <p:nvSpPr>
          <p:cNvPr id="282" name="Google Shape;282;p31"/>
          <p:cNvSpPr txBox="1"/>
          <p:nvPr/>
        </p:nvSpPr>
        <p:spPr>
          <a:xfrm>
            <a:off x="230025" y="3539200"/>
            <a:ext cx="3246900" cy="11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Encryption algorithm</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&amp;</a:t>
            </a:r>
            <a:br>
              <a:rPr lang="ko" sz="2200">
                <a:solidFill>
                  <a:schemeClr val="dk1"/>
                </a:solidFill>
                <a:latin typeface="Open Sans Medium"/>
                <a:ea typeface="Open Sans Medium"/>
                <a:cs typeface="Open Sans Medium"/>
                <a:sym typeface="Open Sans Medium"/>
              </a:rPr>
            </a:br>
            <a:r>
              <a:rPr lang="ko" sz="2200">
                <a:solidFill>
                  <a:schemeClr val="dk1"/>
                </a:solidFill>
                <a:latin typeface="Open Sans Medium"/>
                <a:ea typeface="Open Sans Medium"/>
                <a:cs typeface="Open Sans Medium"/>
                <a:sym typeface="Open Sans Medium"/>
              </a:rPr>
              <a:t>Type of token</a:t>
            </a:r>
            <a:endParaRPr sz="2200">
              <a:solidFill>
                <a:schemeClr val="dk1"/>
              </a:solidFill>
              <a:latin typeface="Open Sans Medium"/>
              <a:ea typeface="Open Sans Medium"/>
              <a:cs typeface="Open Sans Medium"/>
              <a:sym typeface="Open Sans Medium"/>
            </a:endParaRPr>
          </a:p>
        </p:txBody>
      </p:sp>
      <p:sp>
        <p:nvSpPr>
          <p:cNvPr id="283" name="Google Shape;283;p31"/>
          <p:cNvSpPr txBox="1"/>
          <p:nvPr/>
        </p:nvSpPr>
        <p:spPr>
          <a:xfrm>
            <a:off x="3546750" y="3539200"/>
            <a:ext cx="2197800" cy="11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Claims</a:t>
            </a:r>
            <a:endParaRPr sz="2200">
              <a:solidFill>
                <a:schemeClr val="dk1"/>
              </a:solidFill>
              <a:latin typeface="Open Sans Medium"/>
              <a:ea typeface="Open Sans Medium"/>
              <a:cs typeface="Open Sans Medium"/>
              <a:sym typeface="Open Sans Medium"/>
            </a:endParaRPr>
          </a:p>
        </p:txBody>
      </p:sp>
      <p:sp>
        <p:nvSpPr>
          <p:cNvPr id="284" name="Google Shape;284;p31"/>
          <p:cNvSpPr txBox="1"/>
          <p:nvPr/>
        </p:nvSpPr>
        <p:spPr>
          <a:xfrm>
            <a:off x="6141350" y="3539200"/>
            <a:ext cx="2791200" cy="11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[Header + Payload]</a:t>
            </a:r>
            <a:endParaRPr sz="2200">
              <a:solidFill>
                <a:schemeClr val="dk1"/>
              </a:solidFill>
              <a:latin typeface="Open Sans Medium"/>
              <a:ea typeface="Open Sans Medium"/>
              <a:cs typeface="Open Sans Medium"/>
              <a:sym typeface="Open Sans Medium"/>
            </a:endParaRPr>
          </a:p>
          <a:p>
            <a:pPr indent="457200" lvl="0" marL="457200" rtl="0" algn="l">
              <a:spcBef>
                <a:spcPts val="0"/>
              </a:spcBef>
              <a:spcAft>
                <a:spcPts val="0"/>
              </a:spcAft>
              <a:buNone/>
            </a:pPr>
            <a:r>
              <a:rPr lang="ko" sz="2200">
                <a:solidFill>
                  <a:schemeClr val="dk1"/>
                </a:solidFill>
                <a:latin typeface="Open Sans Medium"/>
                <a:ea typeface="Open Sans Medium"/>
                <a:cs typeface="Open Sans Medium"/>
                <a:sym typeface="Open Sans Medium"/>
              </a:rPr>
              <a:t>     +</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Secret Key</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t/>
            </a:r>
            <a:endParaRPr sz="2200">
              <a:solidFill>
                <a:schemeClr val="dk1"/>
              </a:solidFill>
              <a:latin typeface="Open Sans Medium"/>
              <a:ea typeface="Open Sans Medium"/>
              <a:cs typeface="Open Sans Medium"/>
              <a:sym typeface="Open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 name="Shape 60"/>
        <p:cNvGrpSpPr/>
        <p:nvPr/>
      </p:nvGrpSpPr>
      <p:grpSpPr>
        <a:xfrm>
          <a:off x="0" y="0"/>
          <a:ext cx="0" cy="0"/>
          <a:chOff x="0" y="0"/>
          <a:chExt cx="0" cy="0"/>
        </a:xfrm>
      </p:grpSpPr>
      <p:sp>
        <p:nvSpPr>
          <p:cNvPr id="61" name="Google Shape;61;p14"/>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Guideline</a:t>
            </a:r>
            <a:r>
              <a:rPr b="1" lang="ko" sz="2800">
                <a:latin typeface="Open Sans"/>
                <a:ea typeface="Open Sans"/>
                <a:cs typeface="Open Sans"/>
                <a:sym typeface="Open Sans"/>
              </a:rPr>
              <a:t> &amp; Evaluation Criteria</a:t>
            </a:r>
            <a:endParaRPr b="1" sz="2800">
              <a:solidFill>
                <a:srgbClr val="000000"/>
              </a:solidFill>
              <a:latin typeface="Open Sans"/>
              <a:ea typeface="Open Sans"/>
              <a:cs typeface="Open Sans"/>
              <a:sym typeface="Open Sans"/>
            </a:endParaRPr>
          </a:p>
        </p:txBody>
      </p:sp>
      <p:cxnSp>
        <p:nvCxnSpPr>
          <p:cNvPr id="62" name="Google Shape;62;p14"/>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63" name="Google Shape;63;p14"/>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highlight>
                <a:srgbClr val="FFFFFF"/>
              </a:highlight>
              <a:latin typeface="Open Sans Medium"/>
              <a:ea typeface="Open Sans Medium"/>
              <a:cs typeface="Open Sans Medium"/>
              <a:sym typeface="Open Sans Medium"/>
            </a:endParaRPr>
          </a:p>
        </p:txBody>
      </p:sp>
      <p:pic>
        <p:nvPicPr>
          <p:cNvPr id="64" name="Google Shape;64;p14"/>
          <p:cNvPicPr preferRelativeResize="0"/>
          <p:nvPr/>
        </p:nvPicPr>
        <p:blipFill rotWithShape="1">
          <a:blip r:embed="rId3">
            <a:alphaModFix/>
          </a:blip>
          <a:srcRect b="0" l="0" r="0" t="22726"/>
          <a:stretch/>
        </p:blipFill>
        <p:spPr>
          <a:xfrm>
            <a:off x="328200" y="850375"/>
            <a:ext cx="5749125" cy="1998642"/>
          </a:xfrm>
          <a:prstGeom prst="rect">
            <a:avLst/>
          </a:prstGeom>
          <a:noFill/>
          <a:ln>
            <a:noFill/>
          </a:ln>
        </p:spPr>
      </p:pic>
      <p:pic>
        <p:nvPicPr>
          <p:cNvPr id="65" name="Google Shape;65;p14"/>
          <p:cNvPicPr preferRelativeResize="0"/>
          <p:nvPr/>
        </p:nvPicPr>
        <p:blipFill rotWithShape="1">
          <a:blip r:embed="rId4">
            <a:alphaModFix/>
          </a:blip>
          <a:srcRect b="3551" l="0" r="0" t="36047"/>
          <a:stretch/>
        </p:blipFill>
        <p:spPr>
          <a:xfrm>
            <a:off x="174963" y="2821425"/>
            <a:ext cx="5902374" cy="2200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Implementation: Backend</a:t>
            </a:r>
            <a:endParaRPr b="1" sz="2800">
              <a:solidFill>
                <a:srgbClr val="000000"/>
              </a:solidFill>
              <a:latin typeface="Open Sans"/>
              <a:ea typeface="Open Sans"/>
              <a:cs typeface="Open Sans"/>
              <a:sym typeface="Open Sans"/>
            </a:endParaRPr>
          </a:p>
        </p:txBody>
      </p:sp>
      <p:cxnSp>
        <p:nvCxnSpPr>
          <p:cNvPr id="290" name="Google Shape;290;p32"/>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291" name="Google Shape;291;p32"/>
          <p:cNvSpPr txBox="1"/>
          <p:nvPr/>
        </p:nvSpPr>
        <p:spPr>
          <a:xfrm>
            <a:off x="311700" y="849600"/>
            <a:ext cx="8520600" cy="39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Why JWT?</a:t>
            </a:r>
            <a:endParaRPr b="1" sz="2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1️⃣ JSON-based</a:t>
            </a:r>
            <a:endParaRPr sz="2200">
              <a:solidFill>
                <a:schemeClr val="dk1"/>
              </a:solidFill>
              <a:highlight>
                <a:srgbClr val="FFFFFF"/>
              </a:highlight>
              <a:latin typeface="Open Sans Medium"/>
              <a:ea typeface="Open Sans Medium"/>
              <a:cs typeface="Open Sans Medium"/>
              <a:sym typeface="Open Sans Medium"/>
            </a:endParaRPr>
          </a:p>
          <a:p>
            <a:pPr indent="45720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Easy!</a:t>
            </a:r>
            <a:endParaRPr sz="2200">
              <a:solidFill>
                <a:schemeClr val="dk1"/>
              </a:solidFill>
              <a:highlight>
                <a:srgbClr val="FFFFFF"/>
              </a:highlight>
              <a:latin typeface="Open Sans Medium"/>
              <a:ea typeface="Open Sans Medium"/>
              <a:cs typeface="Open Sans Medium"/>
              <a:sym typeface="Open Sans Medium"/>
            </a:endParaRPr>
          </a:p>
          <a:p>
            <a:pPr indent="457200" lvl="0" marL="0" rtl="0" algn="l">
              <a:lnSpc>
                <a:spcPct val="115000"/>
              </a:lnSpc>
              <a:spcBef>
                <a:spcPts val="0"/>
              </a:spcBef>
              <a:spcAft>
                <a:spcPts val="0"/>
              </a:spcAft>
              <a:buClr>
                <a:schemeClr val="dk1"/>
              </a:buClr>
              <a:buSzPts val="1100"/>
              <a:buFont typeface="Arial"/>
              <a:buNone/>
            </a:pPr>
            <a:br>
              <a:rPr lang="ko" sz="2200">
                <a:solidFill>
                  <a:schemeClr val="dk1"/>
                </a:solidFill>
                <a:highlight>
                  <a:srgbClr val="FFFFFF"/>
                </a:highlight>
                <a:latin typeface="Open Sans Medium"/>
                <a:ea typeface="Open Sans Medium"/>
                <a:cs typeface="Open Sans Medium"/>
                <a:sym typeface="Open Sans Medium"/>
              </a:rPr>
            </a:br>
            <a:r>
              <a:rPr lang="ko" sz="2200">
                <a:solidFill>
                  <a:schemeClr val="dk1"/>
                </a:solidFill>
                <a:highlight>
                  <a:srgbClr val="FFFFFF"/>
                </a:highlight>
                <a:latin typeface="Open Sans Medium"/>
                <a:ea typeface="Open Sans Medium"/>
                <a:cs typeface="Open Sans Medium"/>
                <a:sym typeface="Open Sans Medium"/>
              </a:rPr>
              <a:t>2️⃣ </a:t>
            </a:r>
            <a:r>
              <a:rPr lang="ko" sz="2200">
                <a:solidFill>
                  <a:schemeClr val="dk1"/>
                </a:solidFill>
                <a:highlight>
                  <a:srgbClr val="FFFFFF"/>
                </a:highlight>
                <a:latin typeface="Open Sans Medium"/>
                <a:ea typeface="Open Sans Medium"/>
                <a:cs typeface="Open Sans Medium"/>
                <a:sym typeface="Open Sans Medium"/>
              </a:rPr>
              <a:t>Self-contained</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 	All necessary information within token itself</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3️⃣ </a:t>
            </a:r>
            <a:r>
              <a:rPr lang="ko" sz="2200">
                <a:solidFill>
                  <a:schemeClr val="dk1"/>
                </a:solidFill>
                <a:highlight>
                  <a:srgbClr val="FFFFFF"/>
                </a:highlight>
                <a:latin typeface="Open Sans Medium"/>
                <a:ea typeface="Open Sans Medium"/>
                <a:cs typeface="Open Sans Medium"/>
                <a:sym typeface="Open Sans Medium"/>
              </a:rPr>
              <a:t>No session management</a:t>
            </a:r>
            <a:br>
              <a:rPr lang="ko" sz="2200">
                <a:solidFill>
                  <a:schemeClr val="dk1"/>
                </a:solidFill>
                <a:highlight>
                  <a:srgbClr val="FFFFFF"/>
                </a:highlight>
                <a:latin typeface="Open Sans Medium"/>
                <a:ea typeface="Open Sans Medium"/>
                <a:cs typeface="Open Sans Medium"/>
                <a:sym typeface="Open Sans Medium"/>
              </a:rPr>
            </a:br>
            <a:r>
              <a:rPr lang="ko" sz="2200">
                <a:solidFill>
                  <a:schemeClr val="dk1"/>
                </a:solidFill>
                <a:highlight>
                  <a:srgbClr val="FFFFFF"/>
                </a:highlight>
                <a:latin typeface="Open Sans Medium"/>
                <a:ea typeface="Open Sans Medium"/>
                <a:cs typeface="Open Sans Medium"/>
                <a:sym typeface="Open Sans Medium"/>
              </a:rPr>
              <a:t>	Stateless server</a:t>
            </a:r>
            <a:endParaRPr sz="2200">
              <a:solidFill>
                <a:schemeClr val="dk1"/>
              </a:solidFill>
              <a:highlight>
                <a:srgbClr val="FFFFFF"/>
              </a:highlight>
              <a:latin typeface="Open Sans Medium"/>
              <a:ea typeface="Open Sans Medium"/>
              <a:cs typeface="Open Sans Medium"/>
              <a:sym typeface="Open Sans Medium"/>
            </a:endParaRPr>
          </a:p>
          <a:p>
            <a:pPr indent="0" lvl="0" marL="45720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Challenges: How to Handle Refresh Token</a:t>
            </a:r>
            <a:endParaRPr b="1" sz="2800">
              <a:solidFill>
                <a:srgbClr val="000000"/>
              </a:solidFill>
              <a:latin typeface="Open Sans"/>
              <a:ea typeface="Open Sans"/>
              <a:cs typeface="Open Sans"/>
              <a:sym typeface="Open Sans"/>
            </a:endParaRPr>
          </a:p>
        </p:txBody>
      </p:sp>
      <p:cxnSp>
        <p:nvCxnSpPr>
          <p:cNvPr id="297" name="Google Shape;297;p33"/>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298" name="Google Shape;298;p33"/>
          <p:cNvPicPr preferRelativeResize="0"/>
          <p:nvPr/>
        </p:nvPicPr>
        <p:blipFill>
          <a:blip r:embed="rId3">
            <a:alphaModFix/>
          </a:blip>
          <a:stretch>
            <a:fillRect/>
          </a:stretch>
        </p:blipFill>
        <p:spPr>
          <a:xfrm>
            <a:off x="569900" y="1850300"/>
            <a:ext cx="2079100" cy="2079100"/>
          </a:xfrm>
          <a:prstGeom prst="rect">
            <a:avLst/>
          </a:prstGeom>
          <a:noFill/>
          <a:ln>
            <a:noFill/>
          </a:ln>
        </p:spPr>
      </p:pic>
      <p:pic>
        <p:nvPicPr>
          <p:cNvPr id="299" name="Google Shape;299;p33"/>
          <p:cNvPicPr preferRelativeResize="0"/>
          <p:nvPr/>
        </p:nvPicPr>
        <p:blipFill>
          <a:blip r:embed="rId4">
            <a:alphaModFix/>
          </a:blip>
          <a:stretch>
            <a:fillRect/>
          </a:stretch>
        </p:blipFill>
        <p:spPr>
          <a:xfrm>
            <a:off x="3833700" y="2053363"/>
            <a:ext cx="1672975" cy="1672975"/>
          </a:xfrm>
          <a:prstGeom prst="rect">
            <a:avLst/>
          </a:prstGeom>
          <a:noFill/>
          <a:ln>
            <a:noFill/>
          </a:ln>
        </p:spPr>
      </p:pic>
      <p:pic>
        <p:nvPicPr>
          <p:cNvPr id="300" name="Google Shape;300;p33"/>
          <p:cNvPicPr preferRelativeResize="0"/>
          <p:nvPr/>
        </p:nvPicPr>
        <p:blipFill rotWithShape="1">
          <a:blip r:embed="rId5">
            <a:alphaModFix/>
          </a:blip>
          <a:srcRect b="0" l="6129" r="0" t="0"/>
          <a:stretch/>
        </p:blipFill>
        <p:spPr>
          <a:xfrm>
            <a:off x="6474150" y="1563325"/>
            <a:ext cx="2358150" cy="2512050"/>
          </a:xfrm>
          <a:prstGeom prst="rect">
            <a:avLst/>
          </a:prstGeom>
          <a:noFill/>
          <a:ln>
            <a:noFill/>
          </a:ln>
        </p:spPr>
      </p:pic>
      <p:pic>
        <p:nvPicPr>
          <p:cNvPr id="301" name="Google Shape;301;p33"/>
          <p:cNvPicPr preferRelativeResize="0"/>
          <p:nvPr/>
        </p:nvPicPr>
        <p:blipFill>
          <a:blip r:embed="rId6">
            <a:alphaModFix/>
          </a:blip>
          <a:stretch>
            <a:fillRect/>
          </a:stretch>
        </p:blipFill>
        <p:spPr>
          <a:xfrm>
            <a:off x="3565550" y="2968794"/>
            <a:ext cx="855675" cy="855651"/>
          </a:xfrm>
          <a:prstGeom prst="rect">
            <a:avLst/>
          </a:prstGeom>
          <a:noFill/>
          <a:ln>
            <a:noFill/>
          </a:ln>
        </p:spPr>
      </p:pic>
      <p:pic>
        <p:nvPicPr>
          <p:cNvPr id="302" name="Google Shape;302;p33"/>
          <p:cNvPicPr preferRelativeResize="0"/>
          <p:nvPr/>
        </p:nvPicPr>
        <p:blipFill>
          <a:blip r:embed="rId6">
            <a:alphaModFix/>
          </a:blip>
          <a:stretch>
            <a:fillRect/>
          </a:stretch>
        </p:blipFill>
        <p:spPr>
          <a:xfrm>
            <a:off x="6245550" y="1116594"/>
            <a:ext cx="855675" cy="855651"/>
          </a:xfrm>
          <a:prstGeom prst="rect">
            <a:avLst/>
          </a:prstGeom>
          <a:noFill/>
          <a:ln>
            <a:noFill/>
          </a:ln>
        </p:spPr>
      </p:pic>
      <p:cxnSp>
        <p:nvCxnSpPr>
          <p:cNvPr id="303" name="Google Shape;303;p33"/>
          <p:cNvCxnSpPr>
            <a:stCxn id="298" idx="3"/>
            <a:endCxn id="299" idx="1"/>
          </p:cNvCxnSpPr>
          <p:nvPr/>
        </p:nvCxnSpPr>
        <p:spPr>
          <a:xfrm>
            <a:off x="2649000" y="2889850"/>
            <a:ext cx="1184700" cy="0"/>
          </a:xfrm>
          <a:prstGeom prst="straightConnector1">
            <a:avLst/>
          </a:prstGeom>
          <a:noFill/>
          <a:ln cap="flat" cmpd="sng" w="38100">
            <a:solidFill>
              <a:srgbClr val="FF0000"/>
            </a:solidFill>
            <a:prstDash val="solid"/>
            <a:round/>
            <a:headEnd len="med" w="med" type="none"/>
            <a:tailEnd len="med" w="med" type="triangle"/>
          </a:ln>
        </p:spPr>
      </p:cxnSp>
      <p:pic>
        <p:nvPicPr>
          <p:cNvPr id="304" name="Google Shape;304;p33"/>
          <p:cNvPicPr preferRelativeResize="0"/>
          <p:nvPr/>
        </p:nvPicPr>
        <p:blipFill>
          <a:blip r:embed="rId7">
            <a:alphaModFix/>
          </a:blip>
          <a:stretch>
            <a:fillRect/>
          </a:stretch>
        </p:blipFill>
        <p:spPr>
          <a:xfrm>
            <a:off x="6921300" y="1207487"/>
            <a:ext cx="673875" cy="673875"/>
          </a:xfrm>
          <a:prstGeom prst="rect">
            <a:avLst/>
          </a:prstGeom>
          <a:noFill/>
          <a:ln>
            <a:noFill/>
          </a:ln>
        </p:spPr>
      </p:pic>
      <p:cxnSp>
        <p:nvCxnSpPr>
          <p:cNvPr id="305" name="Google Shape;305;p33"/>
          <p:cNvCxnSpPr>
            <a:endCxn id="300" idx="1"/>
          </p:cNvCxnSpPr>
          <p:nvPr/>
        </p:nvCxnSpPr>
        <p:spPr>
          <a:xfrm flipH="1" rot="10800000">
            <a:off x="5506650" y="2819350"/>
            <a:ext cx="967500" cy="70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Challenges: How to Handle Refresh Token</a:t>
            </a:r>
            <a:endParaRPr b="1" sz="2800">
              <a:solidFill>
                <a:srgbClr val="000000"/>
              </a:solidFill>
              <a:latin typeface="Open Sans"/>
              <a:ea typeface="Open Sans"/>
              <a:cs typeface="Open Sans"/>
              <a:sym typeface="Open Sans"/>
            </a:endParaRPr>
          </a:p>
        </p:txBody>
      </p:sp>
      <p:cxnSp>
        <p:nvCxnSpPr>
          <p:cNvPr id="311" name="Google Shape;311;p34"/>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grpSp>
        <p:nvGrpSpPr>
          <p:cNvPr id="312" name="Google Shape;312;p34"/>
          <p:cNvGrpSpPr/>
          <p:nvPr/>
        </p:nvGrpSpPr>
        <p:grpSpPr>
          <a:xfrm>
            <a:off x="1616312" y="1835900"/>
            <a:ext cx="5911375" cy="1672975"/>
            <a:chOff x="1544825" y="1735250"/>
            <a:chExt cx="5911375" cy="1672975"/>
          </a:xfrm>
        </p:grpSpPr>
        <p:pic>
          <p:nvPicPr>
            <p:cNvPr id="313" name="Google Shape;313;p34"/>
            <p:cNvPicPr preferRelativeResize="0"/>
            <p:nvPr/>
          </p:nvPicPr>
          <p:blipFill>
            <a:blip r:embed="rId3">
              <a:alphaModFix/>
            </a:blip>
            <a:stretch>
              <a:fillRect/>
            </a:stretch>
          </p:blipFill>
          <p:spPr>
            <a:xfrm>
              <a:off x="1544825" y="1735250"/>
              <a:ext cx="1672975" cy="1672975"/>
            </a:xfrm>
            <a:prstGeom prst="rect">
              <a:avLst/>
            </a:prstGeom>
            <a:noFill/>
            <a:ln>
              <a:noFill/>
            </a:ln>
          </p:spPr>
        </p:pic>
        <p:pic>
          <p:nvPicPr>
            <p:cNvPr id="314" name="Google Shape;314;p34"/>
            <p:cNvPicPr preferRelativeResize="0"/>
            <p:nvPr/>
          </p:nvPicPr>
          <p:blipFill>
            <a:blip r:embed="rId4">
              <a:alphaModFix/>
            </a:blip>
            <a:stretch>
              <a:fillRect/>
            </a:stretch>
          </p:blipFill>
          <p:spPr>
            <a:xfrm>
              <a:off x="5783225" y="1735250"/>
              <a:ext cx="1672975" cy="1672975"/>
            </a:xfrm>
            <a:prstGeom prst="rect">
              <a:avLst/>
            </a:prstGeom>
            <a:noFill/>
            <a:ln>
              <a:noFill/>
            </a:ln>
          </p:spPr>
        </p:pic>
      </p:grpSp>
      <p:grpSp>
        <p:nvGrpSpPr>
          <p:cNvPr id="315" name="Google Shape;315;p34"/>
          <p:cNvGrpSpPr/>
          <p:nvPr/>
        </p:nvGrpSpPr>
        <p:grpSpPr>
          <a:xfrm>
            <a:off x="1270000" y="3709725"/>
            <a:ext cx="6684025" cy="861900"/>
            <a:chOff x="1270000" y="3709725"/>
            <a:chExt cx="6684025" cy="861900"/>
          </a:xfrm>
        </p:grpSpPr>
        <p:sp>
          <p:nvSpPr>
            <p:cNvPr id="316" name="Google Shape;316;p34"/>
            <p:cNvSpPr txBox="1"/>
            <p:nvPr/>
          </p:nvSpPr>
          <p:spPr>
            <a:xfrm>
              <a:off x="1270000" y="3709725"/>
              <a:ext cx="2430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Access Token</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Short expiration</a:t>
              </a:r>
              <a:endParaRPr sz="2200">
                <a:solidFill>
                  <a:schemeClr val="dk1"/>
                </a:solidFill>
                <a:latin typeface="Open Sans Medium"/>
                <a:ea typeface="Open Sans Medium"/>
                <a:cs typeface="Open Sans Medium"/>
                <a:sym typeface="Open Sans Medium"/>
              </a:endParaRPr>
            </a:p>
          </p:txBody>
        </p:sp>
        <p:sp>
          <p:nvSpPr>
            <p:cNvPr id="317" name="Google Shape;317;p34"/>
            <p:cNvSpPr txBox="1"/>
            <p:nvPr/>
          </p:nvSpPr>
          <p:spPr>
            <a:xfrm>
              <a:off x="5523125" y="3709725"/>
              <a:ext cx="2430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Refresh </a:t>
              </a:r>
              <a:r>
                <a:rPr lang="ko" sz="2200">
                  <a:solidFill>
                    <a:schemeClr val="dk1"/>
                  </a:solidFill>
                  <a:latin typeface="Open Sans Medium"/>
                  <a:ea typeface="Open Sans Medium"/>
                  <a:cs typeface="Open Sans Medium"/>
                  <a:sym typeface="Open Sans Medium"/>
                </a:rPr>
                <a:t>Token</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Long expiration</a:t>
              </a:r>
              <a:endParaRPr sz="2200">
                <a:solidFill>
                  <a:schemeClr val="dk1"/>
                </a:solidFill>
                <a:latin typeface="Open Sans Medium"/>
                <a:ea typeface="Open Sans Medium"/>
                <a:cs typeface="Open Sans Medium"/>
                <a:sym typeface="Open Sans Medium"/>
              </a:endParaRPr>
            </a:p>
          </p:txBody>
        </p:sp>
      </p:grpSp>
      <p:pic>
        <p:nvPicPr>
          <p:cNvPr id="318" name="Google Shape;318;p34"/>
          <p:cNvPicPr preferRelativeResize="0"/>
          <p:nvPr/>
        </p:nvPicPr>
        <p:blipFill>
          <a:blip r:embed="rId5">
            <a:alphaModFix/>
          </a:blip>
          <a:stretch>
            <a:fillRect/>
          </a:stretch>
        </p:blipFill>
        <p:spPr>
          <a:xfrm>
            <a:off x="5356750" y="1351975"/>
            <a:ext cx="696050" cy="696050"/>
          </a:xfrm>
          <a:prstGeom prst="rect">
            <a:avLst/>
          </a:prstGeom>
          <a:noFill/>
          <a:ln>
            <a:noFill/>
          </a:ln>
        </p:spPr>
      </p:pic>
      <p:pic>
        <p:nvPicPr>
          <p:cNvPr id="319" name="Google Shape;319;p34"/>
          <p:cNvPicPr preferRelativeResize="0"/>
          <p:nvPr/>
        </p:nvPicPr>
        <p:blipFill>
          <a:blip r:embed="rId5">
            <a:alphaModFix/>
          </a:blip>
          <a:stretch>
            <a:fillRect/>
          </a:stretch>
        </p:blipFill>
        <p:spPr>
          <a:xfrm>
            <a:off x="6328500" y="982275"/>
            <a:ext cx="696050" cy="696050"/>
          </a:xfrm>
          <a:prstGeom prst="rect">
            <a:avLst/>
          </a:prstGeom>
          <a:noFill/>
          <a:ln>
            <a:noFill/>
          </a:ln>
        </p:spPr>
      </p:pic>
      <p:pic>
        <p:nvPicPr>
          <p:cNvPr id="320" name="Google Shape;320;p34"/>
          <p:cNvPicPr preferRelativeResize="0"/>
          <p:nvPr/>
        </p:nvPicPr>
        <p:blipFill>
          <a:blip r:embed="rId5">
            <a:alphaModFix/>
          </a:blip>
          <a:stretch>
            <a:fillRect/>
          </a:stretch>
        </p:blipFill>
        <p:spPr>
          <a:xfrm>
            <a:off x="7300250" y="1351975"/>
            <a:ext cx="696050" cy="696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35"/>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Challenges: How to Handle Refresh Token</a:t>
            </a:r>
            <a:endParaRPr b="1" sz="2800">
              <a:solidFill>
                <a:srgbClr val="000000"/>
              </a:solidFill>
              <a:latin typeface="Open Sans"/>
              <a:ea typeface="Open Sans"/>
              <a:cs typeface="Open Sans"/>
              <a:sym typeface="Open Sans"/>
            </a:endParaRPr>
          </a:p>
        </p:txBody>
      </p:sp>
      <p:cxnSp>
        <p:nvCxnSpPr>
          <p:cNvPr id="326" name="Google Shape;326;p35"/>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27" name="Google Shape;327;p35"/>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Need to save Refresh Token for: </a:t>
            </a:r>
            <a:r>
              <a:rPr b="1" lang="ko" sz="2200">
                <a:solidFill>
                  <a:schemeClr val="dk1"/>
                </a:solidFill>
                <a:highlight>
                  <a:srgbClr val="FFFFFF"/>
                </a:highlight>
                <a:latin typeface="Open Sans"/>
                <a:ea typeface="Open Sans"/>
                <a:cs typeface="Open Sans"/>
                <a:sym typeface="Open Sans"/>
              </a:rPr>
              <a:t>Security</a:t>
            </a:r>
            <a:endParaRPr b="1" sz="22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45720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p:txBody>
      </p:sp>
      <p:sp>
        <p:nvSpPr>
          <p:cNvPr id="328" name="Google Shape;328;p35"/>
          <p:cNvSpPr/>
          <p:nvPr/>
        </p:nvSpPr>
        <p:spPr>
          <a:xfrm>
            <a:off x="931950" y="2343150"/>
            <a:ext cx="7280100" cy="13074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ko" sz="2200">
                <a:solidFill>
                  <a:schemeClr val="dk1"/>
                </a:solidFill>
                <a:latin typeface="Open Sans Medium"/>
                <a:ea typeface="Open Sans Medium"/>
                <a:cs typeface="Open Sans Medium"/>
                <a:sym typeface="Open Sans Medium"/>
              </a:rPr>
              <a:t>"When a token is stolen by a malicious user, </a:t>
            </a:r>
            <a:endParaRPr i="1"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i="1" lang="ko" sz="2200">
                <a:solidFill>
                  <a:schemeClr val="dk1"/>
                </a:solidFill>
                <a:latin typeface="Open Sans Medium"/>
                <a:ea typeface="Open Sans Medium"/>
                <a:cs typeface="Open Sans Medium"/>
                <a:sym typeface="Open Sans Medium"/>
              </a:rPr>
              <a:t>the stored Refresh Token can enhance security."</a:t>
            </a:r>
            <a:br>
              <a:rPr i="1" lang="ko" sz="2200">
                <a:solidFill>
                  <a:schemeClr val="dk1"/>
                </a:solidFill>
                <a:latin typeface="Open Sans Medium"/>
                <a:ea typeface="Open Sans Medium"/>
                <a:cs typeface="Open Sans Medium"/>
                <a:sym typeface="Open Sans Medium"/>
              </a:rPr>
            </a:br>
            <a:br>
              <a:rPr i="1" lang="ko" sz="2200">
                <a:solidFill>
                  <a:schemeClr val="dk1"/>
                </a:solidFill>
                <a:latin typeface="Open Sans Medium"/>
                <a:ea typeface="Open Sans Medium"/>
                <a:cs typeface="Open Sans Medium"/>
                <a:sym typeface="Open Sans Medium"/>
              </a:rPr>
            </a:br>
            <a:r>
              <a:rPr lang="ko" sz="2200">
                <a:solidFill>
                  <a:srgbClr val="FF0000"/>
                </a:solidFill>
                <a:latin typeface="Open Sans Medium"/>
                <a:ea typeface="Open Sans Medium"/>
                <a:cs typeface="Open Sans Medium"/>
                <a:sym typeface="Open Sans Medium"/>
              </a:rPr>
              <a:t>Token Revocation &amp; Token Expiration and Renewal</a:t>
            </a:r>
            <a:endParaRPr sz="2200">
              <a:solidFill>
                <a:srgbClr val="FF0000"/>
              </a:solidFill>
              <a:latin typeface="Open Sans Medium"/>
              <a:ea typeface="Open Sans Medium"/>
              <a:cs typeface="Open Sans Medium"/>
              <a:sym typeface="Open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6"/>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Challenges: How to Handle Refresh Token</a:t>
            </a:r>
            <a:endParaRPr b="1" sz="2800">
              <a:solidFill>
                <a:srgbClr val="000000"/>
              </a:solidFill>
              <a:latin typeface="Open Sans"/>
              <a:ea typeface="Open Sans"/>
              <a:cs typeface="Open Sans"/>
              <a:sym typeface="Open Sans"/>
            </a:endParaRPr>
          </a:p>
        </p:txBody>
      </p:sp>
      <p:cxnSp>
        <p:nvCxnSpPr>
          <p:cNvPr id="334" name="Google Shape;334;p36"/>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35" name="Google Shape;335;p36"/>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Store in MySQL DB? Hmmm…</a:t>
            </a:r>
            <a:br>
              <a:rPr lang="ko" sz="2200">
                <a:solidFill>
                  <a:schemeClr val="dk1"/>
                </a:solidFill>
                <a:highlight>
                  <a:srgbClr val="FFFFFF"/>
                </a:highlight>
                <a:latin typeface="Open Sans Medium"/>
                <a:ea typeface="Open Sans Medium"/>
                <a:cs typeface="Open Sans Medium"/>
                <a:sym typeface="Open Sans Medium"/>
              </a:rPr>
            </a:br>
            <a:endParaRPr sz="19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1️⃣ Performance Degradation</a:t>
            </a:r>
            <a:br>
              <a:rPr lang="ko" sz="2200">
                <a:solidFill>
                  <a:schemeClr val="dk1"/>
                </a:solidFill>
                <a:highlight>
                  <a:srgbClr val="FFFFFF"/>
                </a:highlight>
                <a:latin typeface="Open Sans Medium"/>
                <a:ea typeface="Open Sans Medium"/>
                <a:cs typeface="Open Sans Medium"/>
                <a:sym typeface="Open Sans Medium"/>
              </a:rPr>
            </a:br>
            <a:r>
              <a:rPr lang="ko" sz="2200">
                <a:solidFill>
                  <a:schemeClr val="dk1"/>
                </a:solidFill>
                <a:highlight>
                  <a:srgbClr val="FFFFFF"/>
                </a:highlight>
                <a:latin typeface="Open Sans Medium"/>
                <a:ea typeface="Open Sans Medium"/>
                <a:cs typeface="Open Sans Medium"/>
                <a:sym typeface="Open Sans Medium"/>
              </a:rPr>
              <a:t>      Slow…</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2️⃣ Management Complexity</a:t>
            </a:r>
            <a:br>
              <a:rPr lang="ko" sz="2200">
                <a:solidFill>
                  <a:schemeClr val="dk1"/>
                </a:solidFill>
                <a:highlight>
                  <a:srgbClr val="FFFFFF"/>
                </a:highlight>
                <a:latin typeface="Open Sans Medium"/>
                <a:ea typeface="Open Sans Medium"/>
                <a:cs typeface="Open Sans Medium"/>
                <a:sym typeface="Open Sans Medium"/>
              </a:rPr>
            </a:br>
            <a:r>
              <a:rPr lang="ko" sz="2200">
                <a:solidFill>
                  <a:schemeClr val="dk1"/>
                </a:solidFill>
                <a:highlight>
                  <a:srgbClr val="FFFFFF"/>
                </a:highlight>
                <a:latin typeface="Open Sans Medium"/>
                <a:ea typeface="Open Sans Medium"/>
                <a:cs typeface="Open Sans Medium"/>
                <a:sym typeface="Open Sans Medium"/>
              </a:rPr>
              <a:t>	Need additional logic, code, and process…</a:t>
            </a:r>
            <a:br>
              <a:rPr lang="ko" sz="2200">
                <a:solidFill>
                  <a:schemeClr val="dk1"/>
                </a:solidFill>
                <a:highlight>
                  <a:srgbClr val="FFFFFF"/>
                </a:highlight>
                <a:latin typeface="Open Sans Medium"/>
                <a:ea typeface="Open Sans Medium"/>
                <a:cs typeface="Open Sans Medium"/>
                <a:sym typeface="Open Sans Medium"/>
              </a:rPr>
            </a:b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7"/>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Challenges: How to Handle Refresh Token</a:t>
            </a:r>
            <a:endParaRPr b="1" sz="2800">
              <a:solidFill>
                <a:srgbClr val="000000"/>
              </a:solidFill>
              <a:latin typeface="Open Sans"/>
              <a:ea typeface="Open Sans"/>
              <a:cs typeface="Open Sans"/>
              <a:sym typeface="Open Sans"/>
            </a:endParaRPr>
          </a:p>
        </p:txBody>
      </p:sp>
      <p:cxnSp>
        <p:nvCxnSpPr>
          <p:cNvPr id="341" name="Google Shape;341;p37"/>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42" name="Google Shape;342;p37"/>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t/>
            </a:r>
            <a:endParaRPr b="1"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highlight>
                <a:srgbClr val="FFFFFF"/>
              </a:highlight>
              <a:latin typeface="Open Sans Medium"/>
              <a:ea typeface="Open Sans Medium"/>
              <a:cs typeface="Open Sans Medium"/>
              <a:sym typeface="Open Sans Medium"/>
            </a:endParaRPr>
          </a:p>
          <a:p>
            <a:pPr indent="0" lvl="0" marL="457200" rtl="0" algn="l">
              <a:lnSpc>
                <a:spcPct val="115000"/>
              </a:lnSpc>
              <a:spcBef>
                <a:spcPts val="0"/>
              </a:spcBef>
              <a:spcAft>
                <a:spcPts val="0"/>
              </a:spcAft>
              <a:buNone/>
            </a:pPr>
            <a:r>
              <a:t/>
            </a:r>
            <a:endParaRPr sz="2400">
              <a:solidFill>
                <a:schemeClr val="dk1"/>
              </a:solidFill>
              <a:highlight>
                <a:srgbClr val="FFFFFF"/>
              </a:highlight>
              <a:latin typeface="Open Sans Medium"/>
              <a:ea typeface="Open Sans Medium"/>
              <a:cs typeface="Open Sans Medium"/>
              <a:sym typeface="Open Sans Medium"/>
            </a:endParaRPr>
          </a:p>
        </p:txBody>
      </p:sp>
      <p:pic>
        <p:nvPicPr>
          <p:cNvPr id="343" name="Google Shape;343;p37"/>
          <p:cNvPicPr preferRelativeResize="0"/>
          <p:nvPr/>
        </p:nvPicPr>
        <p:blipFill>
          <a:blip r:embed="rId3">
            <a:alphaModFix/>
          </a:blip>
          <a:stretch>
            <a:fillRect/>
          </a:stretch>
        </p:blipFill>
        <p:spPr>
          <a:xfrm>
            <a:off x="4938688" y="1188888"/>
            <a:ext cx="3298088" cy="2784100"/>
          </a:xfrm>
          <a:prstGeom prst="rect">
            <a:avLst/>
          </a:prstGeom>
          <a:noFill/>
          <a:ln>
            <a:noFill/>
          </a:ln>
        </p:spPr>
      </p:pic>
      <p:pic>
        <p:nvPicPr>
          <p:cNvPr id="344" name="Google Shape;344;p37"/>
          <p:cNvPicPr preferRelativeResize="0"/>
          <p:nvPr/>
        </p:nvPicPr>
        <p:blipFill>
          <a:blip r:embed="rId4">
            <a:alphaModFix/>
          </a:blip>
          <a:stretch>
            <a:fillRect/>
          </a:stretch>
        </p:blipFill>
        <p:spPr>
          <a:xfrm>
            <a:off x="4413425" y="4337175"/>
            <a:ext cx="4348625" cy="329800"/>
          </a:xfrm>
          <a:prstGeom prst="rect">
            <a:avLst/>
          </a:prstGeom>
          <a:noFill/>
          <a:ln>
            <a:noFill/>
          </a:ln>
        </p:spPr>
      </p:pic>
      <p:sp>
        <p:nvSpPr>
          <p:cNvPr id="345" name="Google Shape;345;p37"/>
          <p:cNvSpPr txBox="1"/>
          <p:nvPr/>
        </p:nvSpPr>
        <p:spPr>
          <a:xfrm>
            <a:off x="311700" y="850375"/>
            <a:ext cx="49959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Redis</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19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1️⃣ In-Memory</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	Light</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2️⃣ Key-Value</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	Higher speed</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3️⃣ “timeToLive” property</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chemeClr val="dk1"/>
                </a:solidFill>
                <a:highlight>
                  <a:srgbClr val="FFFFFF"/>
                </a:highlight>
                <a:latin typeface="Open Sans Medium"/>
                <a:ea typeface="Open Sans Medium"/>
                <a:cs typeface="Open Sans Medium"/>
                <a:sym typeface="Open Sans Medium"/>
              </a:rPr>
              <a:t>	Easy to handle expiration</a:t>
            </a:r>
            <a:endParaRPr sz="2200">
              <a:solidFill>
                <a:schemeClr val="dk1"/>
              </a:solidFill>
              <a:highlight>
                <a:srgbClr val="FFFFFF"/>
              </a:highlight>
              <a:latin typeface="Open Sans Medium"/>
              <a:ea typeface="Open Sans Medium"/>
              <a:cs typeface="Open Sans Medium"/>
              <a:sym typeface="Open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38"/>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Limitation: Constraint and Assumption</a:t>
            </a:r>
            <a:endParaRPr b="1" sz="2800">
              <a:solidFill>
                <a:srgbClr val="000000"/>
              </a:solidFill>
              <a:latin typeface="Open Sans"/>
              <a:ea typeface="Open Sans"/>
              <a:cs typeface="Open Sans"/>
              <a:sym typeface="Open Sans"/>
            </a:endParaRPr>
          </a:p>
        </p:txBody>
      </p:sp>
      <p:cxnSp>
        <p:nvCxnSpPr>
          <p:cNvPr id="351" name="Google Shape;351;p38"/>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52" name="Google Shape;352;p38"/>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content</a:t>
            </a:r>
            <a:endParaRPr sz="2400">
              <a:solidFill>
                <a:schemeClr val="dk1"/>
              </a:solidFill>
              <a:highlight>
                <a:srgbClr val="FFFFFF"/>
              </a:highlight>
              <a:latin typeface="Open Sans Medium"/>
              <a:ea typeface="Open Sans Medium"/>
              <a:cs typeface="Open Sans Medium"/>
              <a:sym typeface="Open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9"/>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Demo : Auth Test</a:t>
            </a:r>
            <a:endParaRPr b="1" sz="2800">
              <a:solidFill>
                <a:srgbClr val="000000"/>
              </a:solidFill>
              <a:latin typeface="Open Sans"/>
              <a:ea typeface="Open Sans"/>
              <a:cs typeface="Open Sans"/>
              <a:sym typeface="Open Sans"/>
            </a:endParaRPr>
          </a:p>
        </p:txBody>
      </p:sp>
      <p:cxnSp>
        <p:nvCxnSpPr>
          <p:cNvPr id="358" name="Google Shape;358;p39"/>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59" name="Google Shape;359;p39"/>
          <p:cNvSpPr txBox="1"/>
          <p:nvPr/>
        </p:nvSpPr>
        <p:spPr>
          <a:xfrm>
            <a:off x="311700" y="850375"/>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Sign In</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360" name="Google Shape;360;p39"/>
          <p:cNvPicPr preferRelativeResize="0"/>
          <p:nvPr/>
        </p:nvPicPr>
        <p:blipFill>
          <a:blip r:embed="rId3">
            <a:alphaModFix/>
          </a:blip>
          <a:stretch>
            <a:fillRect/>
          </a:stretch>
        </p:blipFill>
        <p:spPr>
          <a:xfrm>
            <a:off x="1400925" y="1493450"/>
            <a:ext cx="6342149" cy="3350675"/>
          </a:xfrm>
          <a:prstGeom prst="rect">
            <a:avLst/>
          </a:prstGeom>
          <a:noFill/>
          <a:ln>
            <a:noFill/>
          </a:ln>
        </p:spPr>
      </p:pic>
      <p:sp>
        <p:nvSpPr>
          <p:cNvPr id="361" name="Google Shape;361;p39"/>
          <p:cNvSpPr/>
          <p:nvPr/>
        </p:nvSpPr>
        <p:spPr>
          <a:xfrm>
            <a:off x="1509450" y="1832350"/>
            <a:ext cx="2139000" cy="250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0"/>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Demo : Auth Test</a:t>
            </a:r>
            <a:endParaRPr b="1" sz="2800">
              <a:solidFill>
                <a:srgbClr val="000000"/>
              </a:solidFill>
              <a:latin typeface="Open Sans"/>
              <a:ea typeface="Open Sans"/>
              <a:cs typeface="Open Sans"/>
              <a:sym typeface="Open Sans"/>
            </a:endParaRPr>
          </a:p>
        </p:txBody>
      </p:sp>
      <p:cxnSp>
        <p:nvCxnSpPr>
          <p:cNvPr id="367" name="Google Shape;367;p40"/>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68" name="Google Shape;368;p40"/>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Log In</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369" name="Google Shape;369;p40"/>
          <p:cNvPicPr preferRelativeResize="0"/>
          <p:nvPr/>
        </p:nvPicPr>
        <p:blipFill>
          <a:blip r:embed="rId3">
            <a:alphaModFix/>
          </a:blip>
          <a:stretch>
            <a:fillRect/>
          </a:stretch>
        </p:blipFill>
        <p:spPr>
          <a:xfrm>
            <a:off x="328201" y="1547863"/>
            <a:ext cx="4320000" cy="2880000"/>
          </a:xfrm>
          <a:prstGeom prst="rect">
            <a:avLst/>
          </a:prstGeom>
          <a:noFill/>
          <a:ln>
            <a:noFill/>
          </a:ln>
        </p:spPr>
      </p:pic>
      <p:pic>
        <p:nvPicPr>
          <p:cNvPr id="370" name="Google Shape;370;p40"/>
          <p:cNvPicPr preferRelativeResize="0"/>
          <p:nvPr/>
        </p:nvPicPr>
        <p:blipFill rotWithShape="1">
          <a:blip r:embed="rId4">
            <a:alphaModFix/>
          </a:blip>
          <a:srcRect b="0" l="0" r="0" t="0"/>
          <a:stretch/>
        </p:blipFill>
        <p:spPr>
          <a:xfrm>
            <a:off x="4572000" y="2447875"/>
            <a:ext cx="4319999" cy="1080000"/>
          </a:xfrm>
          <a:prstGeom prst="rect">
            <a:avLst/>
          </a:prstGeom>
          <a:noFill/>
          <a:ln>
            <a:noFill/>
          </a:ln>
        </p:spPr>
      </p:pic>
      <p:sp>
        <p:nvSpPr>
          <p:cNvPr id="371" name="Google Shape;371;p40"/>
          <p:cNvSpPr/>
          <p:nvPr/>
        </p:nvSpPr>
        <p:spPr>
          <a:xfrm>
            <a:off x="403600" y="2013500"/>
            <a:ext cx="1428900" cy="177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40"/>
          <p:cNvSpPr/>
          <p:nvPr/>
        </p:nvSpPr>
        <p:spPr>
          <a:xfrm>
            <a:off x="677075" y="4127400"/>
            <a:ext cx="2802000" cy="177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40"/>
          <p:cNvSpPr/>
          <p:nvPr/>
        </p:nvSpPr>
        <p:spPr>
          <a:xfrm>
            <a:off x="4572000" y="3093200"/>
            <a:ext cx="4320000" cy="434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4" name="Google Shape;374;p40"/>
          <p:cNvCxnSpPr>
            <a:endCxn id="373" idx="1"/>
          </p:cNvCxnSpPr>
          <p:nvPr/>
        </p:nvCxnSpPr>
        <p:spPr>
          <a:xfrm flipH="1" rot="10800000">
            <a:off x="3487200" y="3310550"/>
            <a:ext cx="1084800" cy="8985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Demo : Auth Test</a:t>
            </a:r>
            <a:endParaRPr b="1" sz="2800">
              <a:solidFill>
                <a:srgbClr val="000000"/>
              </a:solidFill>
              <a:latin typeface="Open Sans"/>
              <a:ea typeface="Open Sans"/>
              <a:cs typeface="Open Sans"/>
              <a:sym typeface="Open Sans"/>
            </a:endParaRPr>
          </a:p>
        </p:txBody>
      </p:sp>
      <p:cxnSp>
        <p:nvCxnSpPr>
          <p:cNvPr id="380" name="Google Shape;380;p41"/>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81" name="Google Shape;381;p41"/>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Reissue</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382" name="Google Shape;382;p41"/>
          <p:cNvPicPr preferRelativeResize="0"/>
          <p:nvPr/>
        </p:nvPicPr>
        <p:blipFill>
          <a:blip r:embed="rId3">
            <a:alphaModFix/>
          </a:blip>
          <a:stretch>
            <a:fillRect/>
          </a:stretch>
        </p:blipFill>
        <p:spPr>
          <a:xfrm>
            <a:off x="328198" y="1666075"/>
            <a:ext cx="4320000" cy="2880001"/>
          </a:xfrm>
          <a:prstGeom prst="rect">
            <a:avLst/>
          </a:prstGeom>
          <a:noFill/>
          <a:ln>
            <a:noFill/>
          </a:ln>
        </p:spPr>
      </p:pic>
      <p:pic>
        <p:nvPicPr>
          <p:cNvPr id="383" name="Google Shape;383;p41"/>
          <p:cNvPicPr preferRelativeResize="0"/>
          <p:nvPr/>
        </p:nvPicPr>
        <p:blipFill>
          <a:blip r:embed="rId4">
            <a:alphaModFix/>
          </a:blip>
          <a:stretch>
            <a:fillRect/>
          </a:stretch>
        </p:blipFill>
        <p:spPr>
          <a:xfrm>
            <a:off x="4648200" y="2096842"/>
            <a:ext cx="4320001" cy="1800000"/>
          </a:xfrm>
          <a:prstGeom prst="rect">
            <a:avLst/>
          </a:prstGeom>
          <a:noFill/>
          <a:ln>
            <a:noFill/>
          </a:ln>
        </p:spPr>
      </p:pic>
      <p:sp>
        <p:nvSpPr>
          <p:cNvPr id="384" name="Google Shape;384;p41"/>
          <p:cNvSpPr/>
          <p:nvPr/>
        </p:nvSpPr>
        <p:spPr>
          <a:xfrm>
            <a:off x="395525" y="2131025"/>
            <a:ext cx="1549800" cy="177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41"/>
          <p:cNvSpPr/>
          <p:nvPr/>
        </p:nvSpPr>
        <p:spPr>
          <a:xfrm>
            <a:off x="677075" y="4293375"/>
            <a:ext cx="2802000" cy="177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41"/>
          <p:cNvSpPr/>
          <p:nvPr/>
        </p:nvSpPr>
        <p:spPr>
          <a:xfrm>
            <a:off x="4648200" y="3503275"/>
            <a:ext cx="4320000" cy="393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41"/>
          <p:cNvSpPr/>
          <p:nvPr/>
        </p:nvSpPr>
        <p:spPr>
          <a:xfrm>
            <a:off x="4648200" y="2727400"/>
            <a:ext cx="4320000" cy="3936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8" name="Google Shape;388;p41"/>
          <p:cNvCxnSpPr>
            <a:stCxn id="385" idx="3"/>
            <a:endCxn id="386" idx="1"/>
          </p:cNvCxnSpPr>
          <p:nvPr/>
        </p:nvCxnSpPr>
        <p:spPr>
          <a:xfrm flipH="1" rot="10800000">
            <a:off x="3479075" y="3699975"/>
            <a:ext cx="1169100" cy="682200"/>
          </a:xfrm>
          <a:prstGeom prst="straightConnector1">
            <a:avLst/>
          </a:prstGeom>
          <a:noFill/>
          <a:ln cap="flat" cmpd="sng" w="19050">
            <a:solidFill>
              <a:srgbClr val="FF0000"/>
            </a:solidFill>
            <a:prstDash val="solid"/>
            <a:round/>
            <a:headEnd len="med" w="med" type="none"/>
            <a:tailEnd len="med" w="med" type="triangle"/>
          </a:ln>
        </p:spPr>
      </p:cxnSp>
      <p:sp>
        <p:nvSpPr>
          <p:cNvPr id="389" name="Google Shape;389;p41"/>
          <p:cNvSpPr/>
          <p:nvPr/>
        </p:nvSpPr>
        <p:spPr>
          <a:xfrm>
            <a:off x="677075" y="3017275"/>
            <a:ext cx="2802000" cy="1776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0" name="Google Shape;390;p41"/>
          <p:cNvCxnSpPr>
            <a:endCxn id="387" idx="1"/>
          </p:cNvCxnSpPr>
          <p:nvPr/>
        </p:nvCxnSpPr>
        <p:spPr>
          <a:xfrm flipH="1" rot="10800000">
            <a:off x="3503400" y="2924200"/>
            <a:ext cx="1144800" cy="199800"/>
          </a:xfrm>
          <a:prstGeom prst="straightConnector1">
            <a:avLst/>
          </a:prstGeom>
          <a:noFill/>
          <a:ln cap="flat" cmpd="sng" w="19050">
            <a:solidFill>
              <a:srgbClr val="4A86E8"/>
            </a:solidFill>
            <a:prstDash val="solid"/>
            <a:round/>
            <a:headEnd len="med" w="med" type="none"/>
            <a:tailEnd len="med" w="med" type="triangle"/>
          </a:ln>
        </p:spPr>
      </p:cxnSp>
      <p:cxnSp>
        <p:nvCxnSpPr>
          <p:cNvPr id="391" name="Google Shape;391;p41"/>
          <p:cNvCxnSpPr>
            <a:endCxn id="386" idx="0"/>
          </p:cNvCxnSpPr>
          <p:nvPr/>
        </p:nvCxnSpPr>
        <p:spPr>
          <a:xfrm>
            <a:off x="6804600" y="3115675"/>
            <a:ext cx="3600" cy="3876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 name="Shape 69"/>
        <p:cNvGrpSpPr/>
        <p:nvPr/>
      </p:nvGrpSpPr>
      <p:grpSpPr>
        <a:xfrm>
          <a:off x="0" y="0"/>
          <a:ext cx="0" cy="0"/>
          <a:chOff x="0" y="0"/>
          <a:chExt cx="0" cy="0"/>
        </a:xfrm>
      </p:grpSpPr>
      <p:sp>
        <p:nvSpPr>
          <p:cNvPr id="70" name="Google Shape;70;p15"/>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Title(Open Sans, 굵게, 28pt)</a:t>
            </a:r>
            <a:endParaRPr b="1" sz="2800">
              <a:solidFill>
                <a:srgbClr val="000000"/>
              </a:solidFill>
              <a:latin typeface="Open Sans"/>
              <a:ea typeface="Open Sans"/>
              <a:cs typeface="Open Sans"/>
              <a:sym typeface="Open Sans"/>
            </a:endParaRPr>
          </a:p>
        </p:txBody>
      </p:sp>
      <p:cxnSp>
        <p:nvCxnSpPr>
          <p:cNvPr id="71" name="Google Shape;71;p15"/>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72" name="Google Shape;72;p15"/>
          <p:cNvSpPr txBox="1"/>
          <p:nvPr/>
        </p:nvSpPr>
        <p:spPr>
          <a:xfrm>
            <a:off x="311700" y="10008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content(Open Sans, 중간, 22pt)</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 element 1</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 element 2</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 element 3</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Please do not delete this slide.</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rPr lang="ko" sz="2400">
                <a:solidFill>
                  <a:schemeClr val="dk1"/>
                </a:solidFill>
                <a:highlight>
                  <a:srgbClr val="FFFFFF"/>
                </a:highlight>
                <a:latin typeface="Open Sans Medium"/>
                <a:ea typeface="Open Sans Medium"/>
                <a:cs typeface="Open Sans Medium"/>
                <a:sym typeface="Open Sans Medium"/>
              </a:rPr>
              <a:t>You can copy this slide if you want to make new one.</a:t>
            </a:r>
            <a:endParaRPr sz="2400">
              <a:solidFill>
                <a:schemeClr val="dk1"/>
              </a:solidFill>
              <a:highlight>
                <a:srgbClr val="FFFFFF"/>
              </a:highlight>
              <a:latin typeface="Open Sans Medium"/>
              <a:ea typeface="Open Sans Medium"/>
              <a:cs typeface="Open Sans Medium"/>
              <a:sym typeface="Open Sans Medium"/>
            </a:endParaRPr>
          </a:p>
          <a:p>
            <a:pPr indent="0" lvl="0" marL="0" rtl="0" algn="l">
              <a:lnSpc>
                <a:spcPct val="126000"/>
              </a:lnSpc>
              <a:spcBef>
                <a:spcPts val="0"/>
              </a:spcBef>
              <a:spcAft>
                <a:spcPts val="0"/>
              </a:spcAft>
              <a:buClr>
                <a:schemeClr val="dk1"/>
              </a:buClr>
              <a:buSzPts val="1100"/>
              <a:buFont typeface="Arial"/>
              <a:buNone/>
            </a:pPr>
            <a:r>
              <a:rPr lang="ko" sz="2400">
                <a:solidFill>
                  <a:schemeClr val="dk1"/>
                </a:solidFill>
                <a:highlight>
                  <a:srgbClr val="FDFDFD"/>
                </a:highlight>
                <a:latin typeface="Microsoft Yahei"/>
                <a:ea typeface="Microsoft Yahei"/>
                <a:cs typeface="Microsoft Yahei"/>
                <a:sym typeface="Microsoft Yahei"/>
              </a:rPr>
              <a:t>Please follow the above form.</a:t>
            </a:r>
            <a:endParaRPr sz="2400">
              <a:solidFill>
                <a:schemeClr val="dk1"/>
              </a:solidFill>
              <a:highlight>
                <a:srgbClr val="FFFFFF"/>
              </a:highlight>
              <a:latin typeface="Open Sans Medium"/>
              <a:ea typeface="Open Sans Medium"/>
              <a:cs typeface="Open Sans Medium"/>
              <a:sym typeface="Open Sa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2"/>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Demo : Auth Test</a:t>
            </a:r>
            <a:endParaRPr b="1" sz="2800">
              <a:solidFill>
                <a:srgbClr val="000000"/>
              </a:solidFill>
              <a:latin typeface="Open Sans"/>
              <a:ea typeface="Open Sans"/>
              <a:cs typeface="Open Sans"/>
              <a:sym typeface="Open Sans"/>
            </a:endParaRPr>
          </a:p>
        </p:txBody>
      </p:sp>
      <p:cxnSp>
        <p:nvCxnSpPr>
          <p:cNvPr id="397" name="Google Shape;397;p42"/>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398" name="Google Shape;398;p42"/>
          <p:cNvSpPr txBox="1"/>
          <p:nvPr/>
        </p:nvSpPr>
        <p:spPr>
          <a:xfrm>
            <a:off x="311700" y="849600"/>
            <a:ext cx="8520600" cy="39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ko" sz="2200">
                <a:solidFill>
                  <a:schemeClr val="dk1"/>
                </a:solidFill>
                <a:highlight>
                  <a:srgbClr val="FFFFFF"/>
                </a:highlight>
                <a:latin typeface="Open Sans Medium"/>
                <a:ea typeface="Open Sans Medium"/>
                <a:cs typeface="Open Sans Medium"/>
                <a:sym typeface="Open Sans Medium"/>
              </a:rPr>
              <a:t>Log Out</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a:p>
            <a:pPr indent="0" lvl="0" marL="0" rtl="0" algn="l">
              <a:lnSpc>
                <a:spcPct val="115000"/>
              </a:lnSpc>
              <a:spcBef>
                <a:spcPts val="0"/>
              </a:spcBef>
              <a:spcAft>
                <a:spcPts val="0"/>
              </a:spcAft>
              <a:buClr>
                <a:schemeClr val="dk1"/>
              </a:buClr>
              <a:buSzPts val="1100"/>
              <a:buFont typeface="Arial"/>
              <a:buNone/>
            </a:pPr>
            <a:r>
              <a:t/>
            </a:r>
            <a:endParaRPr sz="2200">
              <a:solidFill>
                <a:schemeClr val="dk1"/>
              </a:solidFill>
              <a:highlight>
                <a:srgbClr val="FFFFFF"/>
              </a:highlight>
              <a:latin typeface="Open Sans Medium"/>
              <a:ea typeface="Open Sans Medium"/>
              <a:cs typeface="Open Sans Medium"/>
              <a:sym typeface="Open Sans Medium"/>
            </a:endParaRPr>
          </a:p>
        </p:txBody>
      </p:sp>
      <p:pic>
        <p:nvPicPr>
          <p:cNvPr id="399" name="Google Shape;399;p42"/>
          <p:cNvPicPr preferRelativeResize="0"/>
          <p:nvPr/>
        </p:nvPicPr>
        <p:blipFill>
          <a:blip r:embed="rId3">
            <a:alphaModFix/>
          </a:blip>
          <a:stretch>
            <a:fillRect/>
          </a:stretch>
        </p:blipFill>
        <p:spPr>
          <a:xfrm>
            <a:off x="311700" y="1646698"/>
            <a:ext cx="4320000" cy="2879999"/>
          </a:xfrm>
          <a:prstGeom prst="rect">
            <a:avLst/>
          </a:prstGeom>
          <a:noFill/>
          <a:ln>
            <a:noFill/>
          </a:ln>
        </p:spPr>
      </p:pic>
      <p:pic>
        <p:nvPicPr>
          <p:cNvPr id="400" name="Google Shape;400;p42"/>
          <p:cNvPicPr preferRelativeResize="0"/>
          <p:nvPr/>
        </p:nvPicPr>
        <p:blipFill>
          <a:blip r:embed="rId4">
            <a:alphaModFix/>
          </a:blip>
          <a:stretch>
            <a:fillRect/>
          </a:stretch>
        </p:blipFill>
        <p:spPr>
          <a:xfrm>
            <a:off x="4588500" y="1556846"/>
            <a:ext cx="4320001" cy="2880000"/>
          </a:xfrm>
          <a:prstGeom prst="rect">
            <a:avLst/>
          </a:prstGeom>
          <a:noFill/>
          <a:ln>
            <a:noFill/>
          </a:ln>
        </p:spPr>
      </p:pic>
      <p:sp>
        <p:nvSpPr>
          <p:cNvPr id="401" name="Google Shape;401;p42"/>
          <p:cNvSpPr/>
          <p:nvPr/>
        </p:nvSpPr>
        <p:spPr>
          <a:xfrm>
            <a:off x="395525" y="2196375"/>
            <a:ext cx="1549800" cy="177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42"/>
          <p:cNvSpPr/>
          <p:nvPr/>
        </p:nvSpPr>
        <p:spPr>
          <a:xfrm>
            <a:off x="677075" y="3191475"/>
            <a:ext cx="2802000" cy="1776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42"/>
          <p:cNvSpPr/>
          <p:nvPr/>
        </p:nvSpPr>
        <p:spPr>
          <a:xfrm>
            <a:off x="4588500" y="3139075"/>
            <a:ext cx="4363200" cy="4281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4" name="Google Shape;404;p42"/>
          <p:cNvCxnSpPr>
            <a:stCxn id="402" idx="3"/>
            <a:endCxn id="403" idx="1"/>
          </p:cNvCxnSpPr>
          <p:nvPr/>
        </p:nvCxnSpPr>
        <p:spPr>
          <a:xfrm>
            <a:off x="3479075" y="3280275"/>
            <a:ext cx="1109400" cy="72900"/>
          </a:xfrm>
          <a:prstGeom prst="straightConnector1">
            <a:avLst/>
          </a:prstGeom>
          <a:noFill/>
          <a:ln cap="flat" cmpd="sng" w="19050">
            <a:solidFill>
              <a:srgbClr val="4A86E8"/>
            </a:solidFill>
            <a:prstDash val="solid"/>
            <a:round/>
            <a:headEnd len="med" w="med" type="none"/>
            <a:tailEnd len="med" w="med" type="triangle"/>
          </a:ln>
        </p:spPr>
      </p:cxnSp>
      <p:sp>
        <p:nvSpPr>
          <p:cNvPr id="405" name="Google Shape;405;p42"/>
          <p:cNvSpPr/>
          <p:nvPr/>
        </p:nvSpPr>
        <p:spPr>
          <a:xfrm>
            <a:off x="4588500" y="3608975"/>
            <a:ext cx="4363200" cy="42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3"/>
          <p:cNvPicPr preferRelativeResize="0"/>
          <p:nvPr/>
        </p:nvPicPr>
        <p:blipFill>
          <a:blip r:embed="rId3">
            <a:alphaModFix/>
          </a:blip>
          <a:stretch>
            <a:fillRect/>
          </a:stretch>
        </p:blipFill>
        <p:spPr>
          <a:xfrm>
            <a:off x="490100" y="1181375"/>
            <a:ext cx="2505075" cy="2505075"/>
          </a:xfrm>
          <a:prstGeom prst="rect">
            <a:avLst/>
          </a:prstGeom>
          <a:noFill/>
          <a:ln>
            <a:noFill/>
          </a:ln>
        </p:spPr>
      </p:pic>
      <p:sp>
        <p:nvSpPr>
          <p:cNvPr id="411" name="Google Shape;411;p43"/>
          <p:cNvSpPr txBox="1"/>
          <p:nvPr/>
        </p:nvSpPr>
        <p:spPr>
          <a:xfrm>
            <a:off x="311700" y="1793100"/>
            <a:ext cx="8520600" cy="9477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ko" sz="5000">
                <a:solidFill>
                  <a:schemeClr val="dk1"/>
                </a:solidFill>
                <a:latin typeface="Open Sans"/>
                <a:ea typeface="Open Sans"/>
                <a:cs typeface="Open Sans"/>
                <a:sym typeface="Open Sans"/>
              </a:rPr>
              <a:t>Thank you for listening</a:t>
            </a:r>
            <a:endParaRPr b="1" sz="50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Objective</a:t>
            </a:r>
            <a:endParaRPr b="1" sz="2800">
              <a:solidFill>
                <a:srgbClr val="000000"/>
              </a:solidFill>
              <a:latin typeface="Open Sans"/>
              <a:ea typeface="Open Sans"/>
              <a:cs typeface="Open Sans"/>
              <a:sym typeface="Open Sans"/>
            </a:endParaRPr>
          </a:p>
        </p:txBody>
      </p:sp>
      <p:cxnSp>
        <p:nvCxnSpPr>
          <p:cNvPr id="78" name="Google Shape;78;p16"/>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sp>
        <p:nvSpPr>
          <p:cNvPr id="79" name="Google Shape;79;p16"/>
          <p:cNvSpPr txBox="1"/>
          <p:nvPr/>
        </p:nvSpPr>
        <p:spPr>
          <a:xfrm>
            <a:off x="311700" y="849600"/>
            <a:ext cx="8520600" cy="393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ko" sz="2200">
                <a:solidFill>
                  <a:srgbClr val="000000"/>
                </a:solidFill>
                <a:latin typeface="Open Sans Medium"/>
                <a:ea typeface="Open Sans Medium"/>
                <a:cs typeface="Open Sans Medium"/>
                <a:sym typeface="Open Sans Medium"/>
              </a:rPr>
              <a:t>🎯Target</a:t>
            </a:r>
            <a:endParaRPr sz="2200">
              <a:solidFill>
                <a:srgbClr val="000000"/>
              </a:solidFill>
              <a:latin typeface="Open Sans Medium"/>
              <a:ea typeface="Open Sans Medium"/>
              <a:cs typeface="Open Sans Medium"/>
              <a:sym typeface="Open Sans Medium"/>
            </a:endParaRPr>
          </a:p>
          <a:p>
            <a:pPr indent="0" lvl="0" marL="0" rtl="0" algn="l">
              <a:lnSpc>
                <a:spcPct val="150000"/>
              </a:lnSpc>
              <a:spcBef>
                <a:spcPts val="0"/>
              </a:spcBef>
              <a:spcAft>
                <a:spcPts val="0"/>
              </a:spcAft>
              <a:buNone/>
            </a:pPr>
            <a:r>
              <a:rPr lang="ko" sz="2200">
                <a:solidFill>
                  <a:srgbClr val="000000"/>
                </a:solidFill>
                <a:highlight>
                  <a:srgbClr val="FDFDFD"/>
                </a:highlight>
                <a:latin typeface="Open Sans Medium"/>
                <a:ea typeface="Open Sans Medium"/>
                <a:cs typeface="Open Sans Medium"/>
                <a:sym typeface="Open Sans Medium"/>
              </a:rPr>
              <a:t>Anyone who loves K-Contents and K-Culture, including visitors</a:t>
            </a:r>
            <a:endParaRPr sz="2200">
              <a:solidFill>
                <a:srgbClr val="000000"/>
              </a:solidFill>
              <a:highlight>
                <a:srgbClr val="FDFDFD"/>
              </a:highlight>
              <a:latin typeface="Open Sans Medium"/>
              <a:ea typeface="Open Sans Medium"/>
              <a:cs typeface="Open Sans Medium"/>
              <a:sym typeface="Open Sans Medium"/>
            </a:endParaRPr>
          </a:p>
          <a:p>
            <a:pPr indent="0" lvl="0" marL="0" rtl="0" algn="l">
              <a:lnSpc>
                <a:spcPct val="150000"/>
              </a:lnSpc>
              <a:spcBef>
                <a:spcPts val="0"/>
              </a:spcBef>
              <a:spcAft>
                <a:spcPts val="0"/>
              </a:spcAft>
              <a:buNone/>
            </a:pPr>
            <a:r>
              <a:t/>
            </a:r>
            <a:endParaRPr sz="900">
              <a:highlight>
                <a:srgbClr val="FDFDFD"/>
              </a:highlight>
              <a:latin typeface="Open Sans Medium"/>
              <a:ea typeface="Open Sans Medium"/>
              <a:cs typeface="Open Sans Medium"/>
              <a:sym typeface="Open Sans Medium"/>
            </a:endParaRPr>
          </a:p>
          <a:p>
            <a:pPr indent="0" lvl="0" marL="0" rtl="0" algn="l">
              <a:lnSpc>
                <a:spcPct val="115000"/>
              </a:lnSpc>
              <a:spcBef>
                <a:spcPts val="0"/>
              </a:spcBef>
              <a:spcAft>
                <a:spcPts val="0"/>
              </a:spcAft>
              <a:buNone/>
            </a:pPr>
            <a:r>
              <a:rPr lang="ko" sz="2200">
                <a:solidFill>
                  <a:srgbClr val="000000"/>
                </a:solidFill>
                <a:latin typeface="Open Sans Medium"/>
                <a:ea typeface="Open Sans Medium"/>
                <a:cs typeface="Open Sans Medium"/>
                <a:sym typeface="Open Sans Medium"/>
              </a:rPr>
              <a:t>🎯</a:t>
            </a:r>
            <a:r>
              <a:rPr lang="ko" sz="2200">
                <a:latin typeface="Open Sans Medium"/>
                <a:ea typeface="Open Sans Medium"/>
                <a:cs typeface="Open Sans Medium"/>
                <a:sym typeface="Open Sans Medium"/>
              </a:rPr>
              <a:t>What</a:t>
            </a:r>
            <a:endParaRPr sz="2200">
              <a:latin typeface="Open Sans Medium"/>
              <a:ea typeface="Open Sans Medium"/>
              <a:cs typeface="Open Sans Medium"/>
              <a:sym typeface="Open Sans Medium"/>
            </a:endParaRPr>
          </a:p>
          <a:p>
            <a:pPr indent="0" lvl="0" marL="0" rtl="0" algn="l">
              <a:lnSpc>
                <a:spcPct val="115000"/>
              </a:lnSpc>
              <a:spcBef>
                <a:spcPts val="1200"/>
              </a:spcBef>
              <a:spcAft>
                <a:spcPts val="0"/>
              </a:spcAft>
              <a:buNone/>
            </a:pPr>
            <a:r>
              <a:rPr lang="ko" sz="2200">
                <a:latin typeface="Open Sans Medium"/>
                <a:ea typeface="Open Sans Medium"/>
                <a:cs typeface="Open Sans Medium"/>
                <a:sym typeface="Open Sans Medium"/>
              </a:rPr>
              <a:t>Information of hotspots related to K-Contents and K-Culture</a:t>
            </a:r>
            <a:endParaRPr sz="2200">
              <a:latin typeface="Open Sans Medium"/>
              <a:ea typeface="Open Sans Medium"/>
              <a:cs typeface="Open Sans Medium"/>
              <a:sym typeface="Open Sans Medium"/>
            </a:endParaRPr>
          </a:p>
          <a:p>
            <a:pPr indent="0" lvl="0" marL="0" rtl="0" algn="l">
              <a:lnSpc>
                <a:spcPct val="115000"/>
              </a:lnSpc>
              <a:spcBef>
                <a:spcPts val="1200"/>
              </a:spcBef>
              <a:spcAft>
                <a:spcPts val="0"/>
              </a:spcAft>
              <a:buNone/>
            </a:pPr>
            <a:r>
              <a:t/>
            </a:r>
            <a:endParaRPr sz="900">
              <a:latin typeface="Open Sans Medium"/>
              <a:ea typeface="Open Sans Medium"/>
              <a:cs typeface="Open Sans Medium"/>
              <a:sym typeface="Open Sans Medium"/>
            </a:endParaRPr>
          </a:p>
          <a:p>
            <a:pPr indent="0" lvl="0" marL="0" rtl="0" algn="l">
              <a:lnSpc>
                <a:spcPct val="115000"/>
              </a:lnSpc>
              <a:spcBef>
                <a:spcPts val="1200"/>
              </a:spcBef>
              <a:spcAft>
                <a:spcPts val="0"/>
              </a:spcAft>
              <a:buNone/>
            </a:pPr>
            <a:r>
              <a:rPr lang="ko" sz="2200">
                <a:solidFill>
                  <a:srgbClr val="000000"/>
                </a:solidFill>
                <a:latin typeface="Open Sans Medium"/>
                <a:ea typeface="Open Sans Medium"/>
                <a:cs typeface="Open Sans Medium"/>
                <a:sym typeface="Open Sans Medium"/>
              </a:rPr>
              <a:t>🎯How</a:t>
            </a:r>
            <a:endParaRPr sz="2200">
              <a:solidFill>
                <a:srgbClr val="000000"/>
              </a:solidFill>
              <a:latin typeface="Open Sans Medium"/>
              <a:ea typeface="Open Sans Medium"/>
              <a:cs typeface="Open Sans Medium"/>
              <a:sym typeface="Open Sans Medium"/>
            </a:endParaRPr>
          </a:p>
          <a:p>
            <a:pPr indent="0" lvl="0" marL="0" rtl="0" algn="l">
              <a:lnSpc>
                <a:spcPct val="115000"/>
              </a:lnSpc>
              <a:spcBef>
                <a:spcPts val="1200"/>
              </a:spcBef>
              <a:spcAft>
                <a:spcPts val="0"/>
              </a:spcAft>
              <a:buNone/>
            </a:pPr>
            <a:r>
              <a:rPr lang="ko" sz="2200">
                <a:solidFill>
                  <a:srgbClr val="000000"/>
                </a:solidFill>
                <a:latin typeface="Open Sans Medium"/>
                <a:ea typeface="Open Sans Medium"/>
                <a:cs typeface="Open Sans Medium"/>
                <a:sym typeface="Open Sans Medium"/>
              </a:rPr>
              <a:t>Guide map application for K-Contents and K-Culture hotspots</a:t>
            </a:r>
            <a:endParaRPr sz="2200">
              <a:solidFill>
                <a:srgbClr val="000000"/>
              </a:solidFill>
              <a:latin typeface="Open Sans Medium"/>
              <a:ea typeface="Open Sans Medium"/>
              <a:cs typeface="Open Sans Medium"/>
              <a:sym typeface="Open Sans Medium"/>
            </a:endParaRPr>
          </a:p>
          <a:p>
            <a:pPr indent="0" lvl="0" marL="0" rtl="0" algn="l">
              <a:lnSpc>
                <a:spcPct val="115000"/>
              </a:lnSpc>
              <a:spcBef>
                <a:spcPts val="1200"/>
              </a:spcBef>
              <a:spcAft>
                <a:spcPts val="1200"/>
              </a:spcAft>
              <a:buNone/>
            </a:pPr>
            <a:r>
              <a:t/>
            </a:r>
            <a:endParaRPr sz="2200">
              <a:latin typeface="Open Sans Medium"/>
              <a:ea typeface="Open Sans Medium"/>
              <a:cs typeface="Open Sans Medium"/>
              <a:sym typeface="Open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nvSpPr>
        <p:spPr>
          <a:xfrm>
            <a:off x="311700" y="21600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Schedule</a:t>
            </a:r>
            <a:endParaRPr b="1" sz="2800">
              <a:solidFill>
                <a:srgbClr val="000000"/>
              </a:solidFill>
              <a:latin typeface="Open Sans"/>
              <a:ea typeface="Open Sans"/>
              <a:cs typeface="Open Sans"/>
              <a:sym typeface="Open Sans"/>
            </a:endParaRPr>
          </a:p>
        </p:txBody>
      </p:sp>
      <p:sp>
        <p:nvSpPr>
          <p:cNvPr id="85" name="Google Shape;85;p17"/>
          <p:cNvSpPr txBox="1"/>
          <p:nvPr/>
        </p:nvSpPr>
        <p:spPr>
          <a:xfrm>
            <a:off x="-85150" y="1525850"/>
            <a:ext cx="8280000" cy="343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2300">
              <a:latin typeface="Open Sans"/>
              <a:ea typeface="Open Sans"/>
              <a:cs typeface="Open Sans"/>
              <a:sym typeface="Open Sans"/>
            </a:endParaRPr>
          </a:p>
        </p:txBody>
      </p:sp>
      <p:cxnSp>
        <p:nvCxnSpPr>
          <p:cNvPr id="86" name="Google Shape;86;p17"/>
          <p:cNvCxnSpPr/>
          <p:nvPr/>
        </p:nvCxnSpPr>
        <p:spPr>
          <a:xfrm>
            <a:off x="328200" y="814375"/>
            <a:ext cx="8523600" cy="9900"/>
          </a:xfrm>
          <a:prstGeom prst="straightConnector1">
            <a:avLst/>
          </a:prstGeom>
          <a:noFill/>
          <a:ln cap="flat" cmpd="sng" w="38100">
            <a:solidFill>
              <a:srgbClr val="557413"/>
            </a:solidFill>
            <a:prstDash val="solid"/>
            <a:round/>
            <a:headEnd len="med" w="med" type="none"/>
            <a:tailEnd len="med" w="med" type="none"/>
          </a:ln>
        </p:spPr>
      </p:cxnSp>
      <p:graphicFrame>
        <p:nvGraphicFramePr>
          <p:cNvPr id="87" name="Google Shape;87;p17"/>
          <p:cNvGraphicFramePr/>
          <p:nvPr/>
        </p:nvGraphicFramePr>
        <p:xfrm>
          <a:off x="319913" y="1101600"/>
          <a:ext cx="3000000" cy="3000000"/>
        </p:xfrm>
        <a:graphic>
          <a:graphicData uri="http://schemas.openxmlformats.org/drawingml/2006/table">
            <a:tbl>
              <a:tblPr>
                <a:noFill/>
                <a:tableStyleId>{3DDFAC72-CE67-4F05-8F72-115243F39061}</a:tableStyleId>
              </a:tblPr>
              <a:tblGrid>
                <a:gridCol w="2169000"/>
                <a:gridCol w="905025"/>
                <a:gridCol w="905025"/>
                <a:gridCol w="905025"/>
                <a:gridCol w="905025"/>
                <a:gridCol w="905025"/>
                <a:gridCol w="905025"/>
                <a:gridCol w="905025"/>
              </a:tblGrid>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Weeks</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2 - 3</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4 - 5</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6 - 7</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8 - 9</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10 - 11</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12 - 13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14 - 15</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Refinement of Topic</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UI &amp; UX Design</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DB Design</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Implementation</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Data Collection</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500">
                <a:tc>
                  <a:txBody>
                    <a:bodyPr/>
                    <a:lstStyle/>
                    <a:p>
                      <a:pPr indent="0" lvl="0" marL="0" rtl="0" algn="ctr">
                        <a:spcBef>
                          <a:spcPts val="0"/>
                        </a:spcBef>
                        <a:spcAft>
                          <a:spcPts val="0"/>
                        </a:spcAft>
                        <a:buNone/>
                      </a:pPr>
                      <a:r>
                        <a:rPr lang="ko" sz="1800">
                          <a:latin typeface="Open Sans Medium"/>
                          <a:ea typeface="Open Sans Medium"/>
                          <a:cs typeface="Open Sans Medium"/>
                          <a:sym typeface="Open Sans Medium"/>
                        </a:rPr>
                        <a:t>Testing &amp; Deployment</a:t>
                      </a:r>
                      <a:endParaRPr sz="1800">
                        <a:latin typeface="Open Sans Medium"/>
                        <a:ea typeface="Open Sans Medium"/>
                        <a:cs typeface="Open Sans Medium"/>
                        <a:sym typeface="Open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c>
                  <a:txBody>
                    <a:bodyPr/>
                    <a:lstStyle/>
                    <a:p>
                      <a:pPr indent="0" lvl="0" marL="0" rtl="0" algn="l">
                        <a:spcBef>
                          <a:spcPts val="0"/>
                        </a:spcBef>
                        <a:spcAft>
                          <a:spcPts val="0"/>
                        </a:spcAft>
                        <a:buNone/>
                      </a:pPr>
                      <a:r>
                        <a:t/>
                      </a:r>
                      <a:endParaRPr sz="1800">
                        <a:latin typeface="Open Sans Medium"/>
                        <a:ea typeface="Open Sans Medium"/>
                        <a:cs typeface="Open Sans Medium"/>
                        <a:sym typeface="Open Sans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9F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Milestone</a:t>
            </a:r>
            <a:endParaRPr b="1" sz="2800">
              <a:solidFill>
                <a:srgbClr val="000000"/>
              </a:solidFill>
              <a:latin typeface="Open Sans"/>
              <a:ea typeface="Open Sans"/>
              <a:cs typeface="Open Sans"/>
              <a:sym typeface="Open Sans"/>
            </a:endParaRPr>
          </a:p>
        </p:txBody>
      </p:sp>
      <p:cxnSp>
        <p:nvCxnSpPr>
          <p:cNvPr id="93" name="Google Shape;93;p18"/>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graphicFrame>
        <p:nvGraphicFramePr>
          <p:cNvPr id="94" name="Google Shape;94;p18"/>
          <p:cNvGraphicFramePr/>
          <p:nvPr/>
        </p:nvGraphicFramePr>
        <p:xfrm>
          <a:off x="319950" y="1101600"/>
          <a:ext cx="3000000" cy="3000000"/>
        </p:xfrm>
        <a:graphic>
          <a:graphicData uri="http://schemas.openxmlformats.org/drawingml/2006/table">
            <a:tbl>
              <a:tblPr>
                <a:noFill/>
                <a:tableStyleId>{3DDFAC72-CE67-4F05-8F72-115243F39061}</a:tableStyleId>
              </a:tblPr>
              <a:tblGrid>
                <a:gridCol w="2069175"/>
                <a:gridCol w="6434925"/>
              </a:tblGrid>
              <a:tr h="55195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Status</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Tasks</a:t>
                      </a:r>
                      <a:endParaRPr sz="2200">
                        <a:latin typeface="Open Sans Medium"/>
                        <a:ea typeface="Open Sans Medium"/>
                        <a:cs typeface="Open Sans Medium"/>
                        <a:sym typeface="Open Sans Medium"/>
                      </a:endParaRPr>
                    </a:p>
                  </a:txBody>
                  <a:tcPr marT="91425" marB="91425" marR="91425" marL="91425"/>
                </a:tc>
              </a:tr>
              <a:tr h="988325">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Completion</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Entity &amp; Repository implementation, </a:t>
                      </a:r>
                      <a:endParaRPr sz="2200">
                        <a:latin typeface="Open Sans Medium"/>
                        <a:ea typeface="Open Sans Medium"/>
                        <a:cs typeface="Open Sans Medium"/>
                        <a:sym typeface="Open Sans Medium"/>
                      </a:endParaRPr>
                    </a:p>
                    <a:p>
                      <a:pPr indent="0" lvl="0" marL="0" rtl="0" algn="l">
                        <a:spcBef>
                          <a:spcPts val="0"/>
                        </a:spcBef>
                        <a:spcAft>
                          <a:spcPts val="0"/>
                        </a:spcAft>
                        <a:buNone/>
                      </a:pPr>
                      <a:r>
                        <a:rPr lang="ko" sz="2200">
                          <a:latin typeface="Open Sans Medium"/>
                          <a:ea typeface="Open Sans Medium"/>
                          <a:cs typeface="Open Sans Medium"/>
                          <a:sym typeface="Open Sans Medium"/>
                        </a:rPr>
                        <a:t>UI/UX design, DB design</a:t>
                      </a:r>
                      <a:endParaRPr sz="2200">
                        <a:latin typeface="Open Sans Medium"/>
                        <a:ea typeface="Open Sans Medium"/>
                        <a:cs typeface="Open Sans Medium"/>
                        <a:sym typeface="Open Sans Medium"/>
                      </a:endParaRPr>
                    </a:p>
                  </a:txBody>
                  <a:tcPr marT="91425" marB="91425" marR="91425" marL="91425"/>
                </a:tc>
              </a:tr>
              <a:tr h="988325">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In progress</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Data collection</a:t>
                      </a:r>
                      <a:endParaRPr sz="2200">
                        <a:latin typeface="Open Sans Medium"/>
                        <a:ea typeface="Open Sans Medium"/>
                        <a:cs typeface="Open Sans Medium"/>
                        <a:sym typeface="Open Sans Medium"/>
                      </a:endParaRPr>
                    </a:p>
                    <a:p>
                      <a:pPr indent="0" lvl="0" marL="0" rtl="0" algn="l">
                        <a:spcBef>
                          <a:spcPts val="0"/>
                        </a:spcBef>
                        <a:spcAft>
                          <a:spcPts val="0"/>
                        </a:spcAft>
                        <a:buNone/>
                      </a:pPr>
                      <a:r>
                        <a:rPr lang="ko" sz="2200">
                          <a:latin typeface="Open Sans Medium"/>
                          <a:ea typeface="Open Sans Medium"/>
                          <a:cs typeface="Open Sans Medium"/>
                          <a:sym typeface="Open Sans Medium"/>
                        </a:rPr>
                        <a:t>Implementation</a:t>
                      </a:r>
                      <a:endParaRPr sz="2200">
                        <a:latin typeface="Open Sans Medium"/>
                        <a:ea typeface="Open Sans Medium"/>
                        <a:cs typeface="Open Sans Medium"/>
                        <a:sym typeface="Open Sans Medium"/>
                      </a:endParaRPr>
                    </a:p>
                  </a:txBody>
                  <a:tcPr marT="91425" marB="91425" marR="91425" marL="91425"/>
                </a:tc>
              </a:tr>
              <a:tr h="1121425">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Next</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Data collection</a:t>
                      </a:r>
                      <a:endParaRPr sz="2200">
                        <a:latin typeface="Open Sans Medium"/>
                        <a:ea typeface="Open Sans Medium"/>
                        <a:cs typeface="Open Sans Medium"/>
                        <a:sym typeface="Open Sans Medium"/>
                      </a:endParaRPr>
                    </a:p>
                    <a:p>
                      <a:pPr indent="0" lvl="0" marL="0" rtl="0" algn="l">
                        <a:spcBef>
                          <a:spcPts val="0"/>
                        </a:spcBef>
                        <a:spcAft>
                          <a:spcPts val="0"/>
                        </a:spcAft>
                        <a:buNone/>
                      </a:pPr>
                      <a:r>
                        <a:rPr lang="ko" sz="2200">
                          <a:solidFill>
                            <a:schemeClr val="dk1"/>
                          </a:solidFill>
                          <a:latin typeface="Open Sans Medium"/>
                          <a:ea typeface="Open Sans Medium"/>
                          <a:cs typeface="Open Sans Medium"/>
                          <a:sym typeface="Open Sans Medium"/>
                        </a:rPr>
                        <a:t>Implementation </a:t>
                      </a:r>
                      <a:endParaRPr sz="2200">
                        <a:latin typeface="Open Sans Medium"/>
                        <a:ea typeface="Open Sans Medium"/>
                        <a:cs typeface="Open Sans Medium"/>
                        <a:sym typeface="Open Sans Medium"/>
                      </a:endParaRPr>
                    </a:p>
                    <a:p>
                      <a:pPr indent="0" lvl="0" marL="0" rtl="0" algn="l">
                        <a:spcBef>
                          <a:spcPts val="0"/>
                        </a:spcBef>
                        <a:spcAft>
                          <a:spcPts val="0"/>
                        </a:spcAft>
                        <a:buNone/>
                      </a:pPr>
                      <a:r>
                        <a:t/>
                      </a:r>
                      <a:endParaRPr sz="2200">
                        <a:latin typeface="Open Sans Medium"/>
                        <a:ea typeface="Open Sans Medium"/>
                        <a:cs typeface="Open Sans Medium"/>
                        <a:sym typeface="Open Sans Medium"/>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Roles</a:t>
            </a:r>
            <a:endParaRPr b="1" sz="2800">
              <a:solidFill>
                <a:srgbClr val="000000"/>
              </a:solidFill>
              <a:latin typeface="Open Sans"/>
              <a:ea typeface="Open Sans"/>
              <a:cs typeface="Open Sans"/>
              <a:sym typeface="Open Sans"/>
            </a:endParaRPr>
          </a:p>
        </p:txBody>
      </p:sp>
      <p:cxnSp>
        <p:nvCxnSpPr>
          <p:cNvPr id="100" name="Google Shape;100;p19"/>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graphicFrame>
        <p:nvGraphicFramePr>
          <p:cNvPr id="101" name="Google Shape;101;p19"/>
          <p:cNvGraphicFramePr/>
          <p:nvPr/>
        </p:nvGraphicFramePr>
        <p:xfrm>
          <a:off x="319950" y="1101600"/>
          <a:ext cx="3000000" cy="3000000"/>
        </p:xfrm>
        <a:graphic>
          <a:graphicData uri="http://schemas.openxmlformats.org/drawingml/2006/table">
            <a:tbl>
              <a:tblPr>
                <a:noFill/>
                <a:tableStyleId>{3DDFAC72-CE67-4F05-8F72-115243F39061}</a:tableStyleId>
              </a:tblPr>
              <a:tblGrid>
                <a:gridCol w="1500500"/>
                <a:gridCol w="7003600"/>
              </a:tblGrid>
              <a:tr h="38100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Name</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Role</a:t>
                      </a:r>
                      <a:endParaRPr sz="2200">
                        <a:latin typeface="Open Sans Medium"/>
                        <a:ea typeface="Open Sans Medium"/>
                        <a:cs typeface="Open Sans Medium"/>
                        <a:sym typeface="Open Sans Medium"/>
                      </a:endParaRPr>
                    </a:p>
                  </a:txBody>
                  <a:tcPr marT="91425" marB="91425" marR="91425" marL="91425"/>
                </a:tc>
              </a:tr>
              <a:tr h="38100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Daegyo</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DB design, API design, Back-end ‘auth’ implementation</a:t>
                      </a:r>
                      <a:endParaRPr sz="2200">
                        <a:latin typeface="Open Sans Medium"/>
                        <a:ea typeface="Open Sans Medium"/>
                        <a:cs typeface="Open Sans Medium"/>
                        <a:sym typeface="Open Sans Medium"/>
                      </a:endParaRPr>
                    </a:p>
                  </a:txBody>
                  <a:tcPr marT="91425" marB="91425" marR="91425" marL="91425"/>
                </a:tc>
              </a:tr>
              <a:tr h="38100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Yoojin</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UI/UX design, Front-end setup &amp; development</a:t>
                      </a:r>
                      <a:endParaRPr sz="2200">
                        <a:latin typeface="Open Sans Medium"/>
                        <a:ea typeface="Open Sans Medium"/>
                        <a:cs typeface="Open Sans Medium"/>
                        <a:sym typeface="Open Sans Medium"/>
                      </a:endParaRPr>
                    </a:p>
                  </a:txBody>
                  <a:tcPr marT="91425" marB="91425" marR="91425" marL="91425"/>
                </a:tc>
              </a:tr>
              <a:tr h="38100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Jisu</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API design, Data Collection, Back-end ‘domain’ and ‘repository’ implementation</a:t>
                      </a:r>
                      <a:endParaRPr sz="2200">
                        <a:latin typeface="Open Sans Medium"/>
                        <a:ea typeface="Open Sans Medium"/>
                        <a:cs typeface="Open Sans Medium"/>
                        <a:sym typeface="Open Sans Medium"/>
                      </a:endParaRPr>
                    </a:p>
                  </a:txBody>
                  <a:tcPr marT="91425" marB="91425" marR="91425" marL="91425"/>
                </a:tc>
              </a:tr>
              <a:tr h="381000">
                <a:tc>
                  <a:txBody>
                    <a:bodyPr/>
                    <a:lstStyle/>
                    <a:p>
                      <a:pPr indent="0" lvl="0" marL="0" rtl="0" algn="ctr">
                        <a:spcBef>
                          <a:spcPts val="0"/>
                        </a:spcBef>
                        <a:spcAft>
                          <a:spcPts val="0"/>
                        </a:spcAft>
                        <a:buNone/>
                      </a:pPr>
                      <a:r>
                        <a:rPr lang="ko" sz="2200">
                          <a:latin typeface="Open Sans Medium"/>
                          <a:ea typeface="Open Sans Medium"/>
                          <a:cs typeface="Open Sans Medium"/>
                          <a:sym typeface="Open Sans Medium"/>
                        </a:rPr>
                        <a:t>Jose</a:t>
                      </a:r>
                      <a:endParaRPr sz="2200">
                        <a:latin typeface="Open Sans Medium"/>
                        <a:ea typeface="Open Sans Medium"/>
                        <a:cs typeface="Open Sans Medium"/>
                        <a:sym typeface="Open Sans Medium"/>
                      </a:endParaRPr>
                    </a:p>
                  </a:txBody>
                  <a:tcPr marT="91425" marB="91425" marR="91425" marL="91425"/>
                </a:tc>
                <a:tc>
                  <a:txBody>
                    <a:bodyPr/>
                    <a:lstStyle/>
                    <a:p>
                      <a:pPr indent="0" lvl="0" marL="0" rtl="0" algn="l">
                        <a:spcBef>
                          <a:spcPts val="0"/>
                        </a:spcBef>
                        <a:spcAft>
                          <a:spcPts val="0"/>
                        </a:spcAft>
                        <a:buNone/>
                      </a:pPr>
                      <a:r>
                        <a:rPr lang="ko" sz="2200">
                          <a:latin typeface="Open Sans Medium"/>
                          <a:ea typeface="Open Sans Medium"/>
                          <a:cs typeface="Open Sans Medium"/>
                          <a:sym typeface="Open Sans Medium"/>
                        </a:rPr>
                        <a:t>Front-end Development, Data Collection</a:t>
                      </a:r>
                      <a:endParaRPr sz="2200">
                        <a:latin typeface="Open Sans Medium"/>
                        <a:ea typeface="Open Sans Medium"/>
                        <a:cs typeface="Open Sans Medium"/>
                        <a:sym typeface="Open Sans Medium"/>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Datasheet</a:t>
            </a:r>
            <a:endParaRPr b="1" sz="2800">
              <a:solidFill>
                <a:srgbClr val="000000"/>
              </a:solidFill>
              <a:latin typeface="Open Sans"/>
              <a:ea typeface="Open Sans"/>
              <a:cs typeface="Open Sans"/>
              <a:sym typeface="Open Sans"/>
            </a:endParaRPr>
          </a:p>
        </p:txBody>
      </p:sp>
      <p:cxnSp>
        <p:nvCxnSpPr>
          <p:cNvPr id="107" name="Google Shape;107;p20"/>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108" name="Google Shape;108;p20"/>
          <p:cNvPicPr preferRelativeResize="0"/>
          <p:nvPr/>
        </p:nvPicPr>
        <p:blipFill>
          <a:blip r:embed="rId3">
            <a:alphaModFix/>
          </a:blip>
          <a:stretch>
            <a:fillRect/>
          </a:stretch>
        </p:blipFill>
        <p:spPr>
          <a:xfrm>
            <a:off x="422550" y="966300"/>
            <a:ext cx="5586074" cy="3464023"/>
          </a:xfrm>
          <a:prstGeom prst="rect">
            <a:avLst/>
          </a:prstGeom>
          <a:noFill/>
          <a:ln>
            <a:noFill/>
          </a:ln>
        </p:spPr>
      </p:pic>
      <p:sp>
        <p:nvSpPr>
          <p:cNvPr id="109" name="Google Shape;109;p20"/>
          <p:cNvSpPr txBox="1"/>
          <p:nvPr/>
        </p:nvSpPr>
        <p:spPr>
          <a:xfrm>
            <a:off x="6299700" y="1437150"/>
            <a:ext cx="24057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Content Type</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Title</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Latitude</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Longitude</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Description</a:t>
            </a:r>
            <a:endParaRPr sz="2200">
              <a:solidFill>
                <a:schemeClr val="dk1"/>
              </a:solidFill>
              <a:latin typeface="Open Sans Medium"/>
              <a:ea typeface="Open Sans Medium"/>
              <a:cs typeface="Open Sans Medium"/>
              <a:sym typeface="Open Sans Medium"/>
            </a:endParaRPr>
          </a:p>
          <a:p>
            <a:pPr indent="0" lvl="0" marL="0" rtl="0" algn="ctr">
              <a:spcBef>
                <a:spcPts val="0"/>
              </a:spcBef>
              <a:spcAft>
                <a:spcPts val="0"/>
              </a:spcAft>
              <a:buNone/>
            </a:pPr>
            <a:r>
              <a:rPr lang="ko" sz="2200">
                <a:solidFill>
                  <a:schemeClr val="dk1"/>
                </a:solidFill>
                <a:latin typeface="Open Sans Medium"/>
                <a:ea typeface="Open Sans Medium"/>
                <a:cs typeface="Open Sans Medium"/>
                <a:sym typeface="Open Sans Medium"/>
              </a:rPr>
              <a:t>Video URL</a:t>
            </a:r>
            <a:endParaRPr sz="2200">
              <a:solidFill>
                <a:schemeClr val="dk1"/>
              </a:solidFill>
              <a:latin typeface="Open Sans Medium"/>
              <a:ea typeface="Open Sans Medium"/>
              <a:cs typeface="Open Sans Medium"/>
              <a:sym typeface="Open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311700" y="2164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Design: Sign up &amp; Sign in</a:t>
            </a:r>
            <a:endParaRPr b="1" sz="2800">
              <a:solidFill>
                <a:srgbClr val="000000"/>
              </a:solidFill>
              <a:latin typeface="Open Sans"/>
              <a:ea typeface="Open Sans"/>
              <a:cs typeface="Open Sans"/>
              <a:sym typeface="Open Sans"/>
            </a:endParaRPr>
          </a:p>
        </p:txBody>
      </p:sp>
      <p:cxnSp>
        <p:nvCxnSpPr>
          <p:cNvPr id="115" name="Google Shape;115;p21"/>
          <p:cNvCxnSpPr/>
          <p:nvPr/>
        </p:nvCxnSpPr>
        <p:spPr>
          <a:xfrm>
            <a:off x="328200" y="8148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116" name="Google Shape;116;p21"/>
          <p:cNvPicPr preferRelativeResize="0"/>
          <p:nvPr/>
        </p:nvPicPr>
        <p:blipFill>
          <a:blip r:embed="rId3">
            <a:alphaModFix/>
          </a:blip>
          <a:stretch>
            <a:fillRect/>
          </a:stretch>
        </p:blipFill>
        <p:spPr>
          <a:xfrm>
            <a:off x="2089550" y="1044900"/>
            <a:ext cx="4264200" cy="37535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